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60" r:id="rId3"/>
    <p:sldId id="393" r:id="rId4"/>
    <p:sldId id="331" r:id="rId5"/>
    <p:sldId id="332" r:id="rId6"/>
    <p:sldId id="333" r:id="rId7"/>
    <p:sldId id="334" r:id="rId8"/>
    <p:sldId id="304" r:id="rId9"/>
    <p:sldId id="305" r:id="rId10"/>
    <p:sldId id="282" r:id="rId11"/>
    <p:sldId id="306" r:id="rId12"/>
    <p:sldId id="283" r:id="rId13"/>
    <p:sldId id="258" r:id="rId14"/>
    <p:sldId id="259" r:id="rId15"/>
    <p:sldId id="261" r:id="rId16"/>
    <p:sldId id="359" r:id="rId17"/>
    <p:sldId id="262" r:id="rId18"/>
    <p:sldId id="287" r:id="rId19"/>
    <p:sldId id="360" r:id="rId20"/>
    <p:sldId id="361" r:id="rId21"/>
    <p:sldId id="263" r:id="rId22"/>
    <p:sldId id="264" r:id="rId23"/>
    <p:sldId id="265" r:id="rId24"/>
    <p:sldId id="266" r:id="rId25"/>
    <p:sldId id="267" r:id="rId26"/>
    <p:sldId id="268" r:id="rId27"/>
    <p:sldId id="39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90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jpe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8B80C9-F4E7-F640-8BB6-F4137744A39D}" type="datetimeFigureOut">
              <a:rPr lang="en-US" smtClean="0"/>
              <a:t>1/23/21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FD4B61-61E9-A849-8A89-0E86CF3C4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839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9C71B-1F61-2A43-97C2-C3BAAB538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735236-87AA-7049-B70C-8CDF4105F2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26952-97A9-5546-B9D4-6D9502E14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A1C1D-76D5-5141-94DA-3DA41E4A2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4450A1-F00D-874D-ADA2-F0E477984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08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EA38E-1894-5F4C-89A6-030C9A61E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EAA10C-727F-8B4C-B39F-ABA073D331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AE2365-2E8F-E14B-B7BC-49B355824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A1A610-F17A-514C-A764-BD9410C48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88783-CEED-0B47-A411-D70A20338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326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6C5B93-6826-BF40-BCFE-2EDEA93FEF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1C55F9-3A6F-C643-A4B6-9AF0FDC5FE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6DF24A-05D7-7E4A-8025-B5C07B181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247FF-4173-4946-AE74-3453AD355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5B5E0-6B90-4E48-A53F-F896475CB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279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8A47A-FB15-D445-A701-D800A5B46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AB4DF-CDB7-7746-BCBB-303BFAF7D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FE9EA2-F87A-8949-B987-DDFF52C53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72CC8-A291-EC41-82B9-7410DA787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E91A4-AFE5-A94D-893C-9C82882C8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758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70A02-3314-3646-B569-16B7997B8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7AB44-C056-FE44-B302-A0C21249BB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B4581B-71D5-2A4A-AB11-8D8F3F42B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776375-5F79-F741-B4F5-FA47D1AAE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03981-D1D1-AD4D-9AF9-11A158BA8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526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4BE39-69D2-0A48-80C1-AE03BCE0F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1E506-C071-5C48-A56E-4DC0C92FCF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1D374B-9B9F-B445-960D-60E7832C81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960D93-357A-3F4F-9365-071FD9E02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52C7BE-DC57-404C-9456-42D22B188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BC68B5-87E1-1A43-B9C1-5AE5A7788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0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EB1A2-5AA7-4C4F-B147-5F5FFC546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BC53F8-DEBC-024A-8F1C-B3E2324BE1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13B241-2D88-EC40-A47E-EE2B61C147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22C56E-BB39-CF43-82F8-DBB676D60B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7C22B3-C03F-FF44-9EDA-88244A95AA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9261A9-A06F-C648-80E9-1A598CD9D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1/23/21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F4B806-BC3D-AC43-95A4-21CDBA3AE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56EADC-DDF1-FC4E-A6DE-6823B9477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469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56F51-A6D6-0A4D-A852-26C139716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91C8E0-76C4-A749-9A8E-11C3DDC1A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1/23/21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2B6D7A-0920-3249-BC07-CD4A6182B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18879F-2DB6-6E44-892A-30F556AB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269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E4EDED-BCB6-3A4B-B4A2-F2B8984CA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1/23/21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513677-E392-8E48-BBED-CC3C7DE8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96111B-0BC3-3843-9D4F-BA2BE3AFF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928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02020-048B-E140-AFF0-594192BE5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7F7E0-EDED-4248-BC4B-6767418C4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2AA594-223C-C345-90C6-6BFB6DCD2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0F67ED-49AB-4941-827D-F18BA482E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42C57-D178-DE4E-AD47-5C0492904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FC8B8A-6909-384D-8883-1E2416BCB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40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F5B46-C579-1644-8737-D65F818DC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C4E5D9-6E37-BC45-B568-545717DD5E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60393C-3786-FF40-9245-1E879CA5B4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7D41C5-50E6-234C-9637-3FB88A2A8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644DA1-C858-1B47-95A0-537AE024B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8E617-AC7F-2F44-8F0B-BDDC49D3B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58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811803-AA81-5646-A31F-0226BB471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A7335B-8165-254C-9161-61E2F43CC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32542E-EE4B-EC46-A460-7527B19EEC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D7FC1-C43D-824E-80D4-962C390CC0D3}" type="datetimeFigureOut">
              <a:rPr lang="en-US" smtClean="0"/>
              <a:t>1/23/21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95B0E-69EE-5E4F-BA59-7AF85F3572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2E17E8-E252-3D41-901F-5E75B83C0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418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C3840-A986-5247-80D9-3D63CC14A9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87085"/>
            <a:ext cx="9144000" cy="1134232"/>
          </a:xfrm>
        </p:spPr>
        <p:txBody>
          <a:bodyPr>
            <a:normAutofit/>
          </a:bodyPr>
          <a:lstStyle/>
          <a:p>
            <a:r>
              <a:rPr lang="en-US" sz="5400" dirty="0"/>
              <a:t>ECE 884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04303F-454F-4F4F-ADBF-FC65928464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Lecture 2: Machine Learning Basics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18D0FA9-E6D7-3243-83CF-9B28D564EFFB}"/>
              </a:ext>
            </a:extLst>
          </p:cNvPr>
          <p:cNvSpPr txBox="1">
            <a:spLocks/>
          </p:cNvSpPr>
          <p:nvPr/>
        </p:nvSpPr>
        <p:spPr>
          <a:xfrm>
            <a:off x="3875314" y="4603524"/>
            <a:ext cx="3842657" cy="5671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/>
              <a:t>01/21/2021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38509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68627"/>
            <a:ext cx="10972800" cy="1143000"/>
          </a:xfrm>
        </p:spPr>
        <p:txBody>
          <a:bodyPr/>
          <a:lstStyle/>
          <a:p>
            <a:r>
              <a:rPr lang="en-US" sz="3733" dirty="0"/>
              <a:t>Some examples of tasks best solved by learning</a:t>
            </a:r>
          </a:p>
        </p:txBody>
      </p:sp>
      <p:sp>
        <p:nvSpPr>
          <p:cNvPr id="172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87829" y="1316765"/>
            <a:ext cx="10972800" cy="4997451"/>
          </a:xfrm>
        </p:spPr>
        <p:txBody>
          <a:bodyPr/>
          <a:lstStyle/>
          <a:p>
            <a:r>
              <a:rPr lang="en-US" sz="2667" dirty="0"/>
              <a:t>Recognizing patterns: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Objects in real scenes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Facial identities or facial expressions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Spoken words</a:t>
            </a:r>
          </a:p>
          <a:p>
            <a:r>
              <a:rPr lang="en-US" sz="2667" dirty="0"/>
              <a:t>Recognizing anomalies: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Unusual sequences of credit card transactions 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Unusual patterns of sensor readings in a nuclear power plant</a:t>
            </a:r>
          </a:p>
          <a:p>
            <a:r>
              <a:rPr lang="en-US" sz="2667" dirty="0"/>
              <a:t>Prediction: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Future stock prices or currency exchange rates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Which movies will a person like? </a:t>
            </a:r>
          </a:p>
        </p:txBody>
      </p:sp>
    </p:spTree>
    <p:extLst>
      <p:ext uri="{BB962C8B-B14F-4D97-AF65-F5344CB8AC3E}">
        <p14:creationId xmlns:p14="http://schemas.microsoft.com/office/powerpoint/2010/main" val="1003797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4624"/>
            <a:ext cx="11151029" cy="1143000"/>
          </a:xfrm>
        </p:spPr>
        <p:txBody>
          <a:bodyPr/>
          <a:lstStyle/>
          <a:p>
            <a:r>
              <a:rPr lang="en-US" sz="3733" dirty="0"/>
              <a:t>A standard example of 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371" y="1124744"/>
            <a:ext cx="11582400" cy="5141168"/>
          </a:xfrm>
        </p:spPr>
        <p:txBody>
          <a:bodyPr/>
          <a:lstStyle/>
          <a:p>
            <a:r>
              <a:rPr lang="en-US" sz="2667" dirty="0"/>
              <a:t>The MNIST database of hand-written digits.</a:t>
            </a:r>
          </a:p>
        </p:txBody>
      </p:sp>
      <p:pic>
        <p:nvPicPr>
          <p:cNvPr id="4" name="Picture 3" descr="close49">
            <a:extLst>
              <a:ext uri="{FF2B5EF4-FFF2-40B4-BE49-F238E27FC236}">
                <a16:creationId xmlns:a16="http://schemas.microsoft.com/office/drawing/2014/main" id="{654443B0-077B-994D-8602-6346758951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3479" y="1665354"/>
            <a:ext cx="6167641" cy="4327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6211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/>
          <p:cNvSpPr>
            <a:spLocks noGrp="1" noChangeArrowheads="1"/>
          </p:cNvSpPr>
          <p:nvPr>
            <p:ph type="title"/>
          </p:nvPr>
        </p:nvSpPr>
        <p:spPr>
          <a:xfrm>
            <a:off x="239184" y="-27384"/>
            <a:ext cx="11582400" cy="1143000"/>
          </a:xfrm>
        </p:spPr>
        <p:txBody>
          <a:bodyPr/>
          <a:lstStyle/>
          <a:p>
            <a:r>
              <a:rPr lang="en-US" sz="3733" dirty="0"/>
              <a:t>It is very hard to say what makes a 2        </a:t>
            </a:r>
            <a:endParaRPr lang="en-US" sz="3733" dirty="0">
              <a:solidFill>
                <a:srgbClr val="009900"/>
              </a:solidFill>
            </a:endParaRPr>
          </a:p>
        </p:txBody>
      </p:sp>
      <p:pic>
        <p:nvPicPr>
          <p:cNvPr id="173059" name="Picture 3" descr="close4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6269" y="1028735"/>
            <a:ext cx="6912073" cy="484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73060" name="Rectangle 4"/>
          <p:cNvSpPr>
            <a:spLocks noChangeArrowheads="1"/>
          </p:cNvSpPr>
          <p:nvPr/>
        </p:nvSpPr>
        <p:spPr bwMode="auto">
          <a:xfrm>
            <a:off x="2304752" y="2180861"/>
            <a:ext cx="4847365" cy="827088"/>
          </a:xfrm>
          <a:prstGeom prst="rect">
            <a:avLst/>
          </a:prstGeom>
          <a:solidFill>
            <a:schemeClr val="accent1">
              <a:alpha val="0"/>
            </a:schemeClr>
          </a:solidFill>
          <a:ln w="19050">
            <a:solidFill>
              <a:srgbClr val="0099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2400"/>
          </a:p>
        </p:txBody>
      </p:sp>
      <p:sp>
        <p:nvSpPr>
          <p:cNvPr id="173062" name="Rectangle 6"/>
          <p:cNvSpPr>
            <a:spLocks noChangeArrowheads="1"/>
          </p:cNvSpPr>
          <p:nvPr/>
        </p:nvSpPr>
        <p:spPr bwMode="auto">
          <a:xfrm>
            <a:off x="7728183" y="2180861"/>
            <a:ext cx="768085" cy="827088"/>
          </a:xfrm>
          <a:prstGeom prst="rect">
            <a:avLst/>
          </a:prstGeom>
          <a:solidFill>
            <a:schemeClr val="accent1">
              <a:alpha val="0"/>
            </a:schemeClr>
          </a:solidFill>
          <a:ln w="19050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2400"/>
          </a:p>
        </p:txBody>
      </p:sp>
      <p:sp>
        <p:nvSpPr>
          <p:cNvPr id="173063" name="Rectangle 7"/>
          <p:cNvSpPr>
            <a:spLocks noChangeArrowheads="1"/>
          </p:cNvSpPr>
          <p:nvPr/>
        </p:nvSpPr>
        <p:spPr bwMode="auto">
          <a:xfrm>
            <a:off x="3695370" y="4197086"/>
            <a:ext cx="1344513" cy="731077"/>
          </a:xfrm>
          <a:prstGeom prst="rect">
            <a:avLst/>
          </a:prstGeom>
          <a:solidFill>
            <a:schemeClr val="accent1">
              <a:alpha val="0"/>
            </a:schemeClr>
          </a:solidFill>
          <a:ln w="19050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2400"/>
          </a:p>
        </p:txBody>
      </p:sp>
      <p:sp>
        <p:nvSpPr>
          <p:cNvPr id="173064" name="Rectangle 8"/>
          <p:cNvSpPr>
            <a:spLocks noChangeArrowheads="1"/>
          </p:cNvSpPr>
          <p:nvPr/>
        </p:nvSpPr>
        <p:spPr bwMode="auto">
          <a:xfrm>
            <a:off x="2254914" y="3236979"/>
            <a:ext cx="768745" cy="731076"/>
          </a:xfrm>
          <a:prstGeom prst="rect">
            <a:avLst/>
          </a:prstGeom>
          <a:solidFill>
            <a:schemeClr val="accent1">
              <a:alpha val="0"/>
            </a:schemeClr>
          </a:solidFill>
          <a:ln w="19050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293815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060" grpId="0" animBg="1"/>
      <p:bldP spid="173062" grpId="0" animBg="1"/>
      <p:bldP spid="173063" grpId="0" animBg="1"/>
      <p:bldP spid="17306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0F8F3D7-BDE5-4045-9CB2-8EDB60642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There are many different flavors of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572350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2848" y="333756"/>
            <a:ext cx="747966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0" dirty="0"/>
              <a:t>Supervised </a:t>
            </a:r>
            <a:r>
              <a:rPr spc="-50" dirty="0"/>
              <a:t>Learning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12848" y="1362963"/>
            <a:ext cx="916432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100"/>
              </a:spcBef>
              <a:buChar char="•"/>
              <a:tabLst>
                <a:tab pos="241300" algn="l"/>
              </a:tabLst>
            </a:pPr>
            <a:r>
              <a:rPr sz="2800" spc="-180" dirty="0">
                <a:latin typeface="Arial"/>
                <a:cs typeface="Arial"/>
              </a:rPr>
              <a:t>Given </a:t>
            </a:r>
            <a:r>
              <a:rPr sz="2800" spc="-90" dirty="0">
                <a:latin typeface="Arial"/>
                <a:cs typeface="Arial"/>
              </a:rPr>
              <a:t>inputs </a:t>
            </a:r>
            <a:r>
              <a:rPr sz="2800" spc="-114" dirty="0">
                <a:latin typeface="Arial"/>
                <a:cs typeface="Arial"/>
              </a:rPr>
              <a:t>(data-label </a:t>
            </a:r>
            <a:r>
              <a:rPr sz="2800" spc="-130" dirty="0">
                <a:latin typeface="Arial"/>
                <a:cs typeface="Arial"/>
              </a:rPr>
              <a:t>pairs), </a:t>
            </a:r>
            <a:r>
              <a:rPr sz="2800" spc="-105" dirty="0">
                <a:latin typeface="Arial"/>
                <a:cs typeface="Arial"/>
              </a:rPr>
              <a:t>learn </a:t>
            </a:r>
            <a:r>
              <a:rPr sz="2800" spc="-240" dirty="0">
                <a:latin typeface="Arial"/>
                <a:cs typeface="Arial"/>
              </a:rPr>
              <a:t>a </a:t>
            </a:r>
            <a:r>
              <a:rPr sz="2800" spc="-105" dirty="0">
                <a:latin typeface="Arial"/>
                <a:cs typeface="Arial"/>
              </a:rPr>
              <a:t>model </a:t>
            </a:r>
            <a:r>
              <a:rPr sz="2800" spc="10" dirty="0">
                <a:latin typeface="Arial"/>
                <a:cs typeface="Arial"/>
              </a:rPr>
              <a:t>to </a:t>
            </a:r>
            <a:r>
              <a:rPr sz="2800" spc="-75" dirty="0">
                <a:latin typeface="Arial"/>
                <a:cs typeface="Arial"/>
              </a:rPr>
              <a:t>predict</a:t>
            </a:r>
            <a:r>
              <a:rPr sz="2800" spc="-310" dirty="0">
                <a:latin typeface="Arial"/>
                <a:cs typeface="Arial"/>
              </a:rPr>
              <a:t> </a:t>
            </a:r>
            <a:r>
              <a:rPr sz="2800" spc="-30" dirty="0">
                <a:latin typeface="Arial"/>
                <a:cs typeface="Arial"/>
              </a:rPr>
              <a:t>output</a:t>
            </a:r>
            <a:endParaRPr sz="28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083230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1418" y="333756"/>
            <a:ext cx="760666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35" dirty="0"/>
              <a:t>Example: </a:t>
            </a:r>
            <a:r>
              <a:rPr spc="-35" dirty="0"/>
              <a:t>Image</a:t>
            </a:r>
            <a:r>
              <a:rPr spc="200" dirty="0"/>
              <a:t> </a:t>
            </a:r>
            <a:r>
              <a:rPr lang="en-US" spc="-40" dirty="0"/>
              <a:t>C</a:t>
            </a:r>
            <a:r>
              <a:rPr spc="-40" dirty="0"/>
              <a:t>lassification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8739" y="6538468"/>
            <a:ext cx="353060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105" dirty="0">
                <a:latin typeface="Arial"/>
                <a:cs typeface="Arial"/>
              </a:rPr>
              <a:t>Example: </a:t>
            </a:r>
            <a:r>
              <a:rPr sz="1600" spc="-110" dirty="0">
                <a:latin typeface="Arial"/>
                <a:cs typeface="Arial"/>
              </a:rPr>
              <a:t>Lazebnik, </a:t>
            </a:r>
            <a:r>
              <a:rPr sz="1600" spc="-105" dirty="0">
                <a:latin typeface="Arial"/>
                <a:cs typeface="Arial"/>
              </a:rPr>
              <a:t>Images: </a:t>
            </a:r>
            <a:r>
              <a:rPr sz="1600" spc="-145" dirty="0">
                <a:latin typeface="Arial"/>
                <a:cs typeface="Arial"/>
              </a:rPr>
              <a:t>ETH-80</a:t>
            </a:r>
            <a:r>
              <a:rPr sz="1600" spc="-40" dirty="0">
                <a:latin typeface="Arial"/>
                <a:cs typeface="Arial"/>
              </a:rPr>
              <a:t> </a:t>
            </a:r>
            <a:r>
              <a:rPr sz="1600" spc="-75" dirty="0">
                <a:latin typeface="Arial"/>
                <a:cs typeface="Arial"/>
              </a:rPr>
              <a:t>dataset</a:t>
            </a:r>
            <a:endParaRPr sz="16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810500" y="1771360"/>
            <a:ext cx="761998" cy="452436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9448006" y="1944115"/>
            <a:ext cx="53594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80" dirty="0">
                <a:latin typeface="Arial"/>
                <a:cs typeface="Arial"/>
              </a:rPr>
              <a:t>apple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493250" y="2706115"/>
            <a:ext cx="4445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90" dirty="0">
                <a:latin typeface="Arial"/>
                <a:cs typeface="Arial"/>
              </a:rPr>
              <a:t>p</a:t>
            </a:r>
            <a:r>
              <a:rPr sz="1800" spc="-95" dirty="0">
                <a:latin typeface="Arial"/>
                <a:cs typeface="Arial"/>
              </a:rPr>
              <a:t>e</a:t>
            </a:r>
            <a:r>
              <a:rPr sz="1800" spc="-70" dirty="0">
                <a:latin typeface="Arial"/>
                <a:cs typeface="Arial"/>
              </a:rPr>
              <a:t>ar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367996" y="3468116"/>
            <a:ext cx="69278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latin typeface="Arial"/>
                <a:cs typeface="Arial"/>
              </a:rPr>
              <a:t>t</a:t>
            </a:r>
            <a:r>
              <a:rPr sz="1800" spc="15" dirty="0">
                <a:latin typeface="Arial"/>
                <a:cs typeface="Arial"/>
              </a:rPr>
              <a:t>o</a:t>
            </a:r>
            <a:r>
              <a:rPr sz="1800" spc="-80" dirty="0">
                <a:latin typeface="Arial"/>
                <a:cs typeface="Arial"/>
              </a:rPr>
              <a:t>m</a:t>
            </a:r>
            <a:r>
              <a:rPr sz="1800" spc="-170" dirty="0">
                <a:latin typeface="Arial"/>
                <a:cs typeface="Arial"/>
              </a:rPr>
              <a:t>a</a:t>
            </a:r>
            <a:r>
              <a:rPr sz="1800" spc="-15" dirty="0">
                <a:latin typeface="Arial"/>
                <a:cs typeface="Arial"/>
              </a:rPr>
              <a:t>to</a:t>
            </a:r>
            <a:endParaRPr sz="18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16364" y="4254500"/>
            <a:ext cx="3981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20" dirty="0">
                <a:latin typeface="Arial"/>
                <a:cs typeface="Arial"/>
              </a:rPr>
              <a:t>c</a:t>
            </a:r>
            <a:r>
              <a:rPr sz="1800" spc="-114" dirty="0">
                <a:latin typeface="Arial"/>
                <a:cs typeface="Arial"/>
              </a:rPr>
              <a:t>o</a:t>
            </a:r>
            <a:r>
              <a:rPr sz="1800" spc="-45" dirty="0">
                <a:latin typeface="Arial"/>
                <a:cs typeface="Arial"/>
              </a:rPr>
              <a:t>w</a:t>
            </a:r>
            <a:endParaRPr sz="18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529760" y="4992116"/>
            <a:ext cx="37147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65" dirty="0">
                <a:latin typeface="Arial"/>
                <a:cs typeface="Arial"/>
              </a:rPr>
              <a:t>do</a:t>
            </a:r>
            <a:r>
              <a:rPr sz="1800" spc="-160" dirty="0">
                <a:latin typeface="Arial"/>
                <a:cs typeface="Arial"/>
              </a:rPr>
              <a:t>g</a:t>
            </a:r>
            <a:endParaRPr sz="18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445465" y="5766308"/>
            <a:ext cx="5410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65" dirty="0">
                <a:latin typeface="Arial"/>
                <a:cs typeface="Arial"/>
              </a:rPr>
              <a:t>ho</a:t>
            </a:r>
            <a:r>
              <a:rPr sz="1800" spc="-15" dirty="0">
                <a:latin typeface="Arial"/>
                <a:cs typeface="Arial"/>
              </a:rPr>
              <a:t>r</a:t>
            </a:r>
            <a:r>
              <a:rPr sz="1800" spc="-204" dirty="0">
                <a:latin typeface="Arial"/>
                <a:cs typeface="Arial"/>
              </a:rPr>
              <a:t>s</a:t>
            </a:r>
            <a:r>
              <a:rPr sz="1800" spc="-114" dirty="0">
                <a:latin typeface="Arial"/>
                <a:cs typeface="Arial"/>
              </a:rPr>
              <a:t>e</a:t>
            </a:r>
            <a:endParaRPr sz="18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37500" y="1336011"/>
            <a:ext cx="509270" cy="29464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750" spc="-5" dirty="0">
                <a:solidFill>
                  <a:srgbClr val="0066CC"/>
                </a:solidFill>
                <a:latin typeface="Arial"/>
                <a:cs typeface="Arial"/>
              </a:rPr>
              <a:t>input</a:t>
            </a:r>
            <a:endParaRPr sz="175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024239" y="1336011"/>
            <a:ext cx="1383665" cy="29464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750" spc="-60" dirty="0">
                <a:solidFill>
                  <a:srgbClr val="0066CC"/>
                </a:solidFill>
                <a:latin typeface="Arial"/>
                <a:cs typeface="Arial"/>
              </a:rPr>
              <a:t>desired</a:t>
            </a:r>
            <a:r>
              <a:rPr sz="1750" spc="-130" dirty="0">
                <a:solidFill>
                  <a:srgbClr val="0066CC"/>
                </a:solidFill>
                <a:latin typeface="Arial"/>
                <a:cs typeface="Arial"/>
              </a:rPr>
              <a:t> </a:t>
            </a:r>
            <a:r>
              <a:rPr sz="1750" spc="5" dirty="0">
                <a:solidFill>
                  <a:srgbClr val="0066CC"/>
                </a:solidFill>
                <a:latin typeface="Arial"/>
                <a:cs typeface="Arial"/>
              </a:rPr>
              <a:t>output</a:t>
            </a:r>
            <a:endParaRPr sz="1750">
              <a:latin typeface="Arial"/>
              <a:cs typeface="Arial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822857" y="1931142"/>
            <a:ext cx="4229100" cy="360045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5241663" y="2026411"/>
            <a:ext cx="53594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80" dirty="0">
                <a:latin typeface="Arial"/>
                <a:cs typeface="Arial"/>
              </a:rPr>
              <a:t>apple</a:t>
            </a:r>
            <a:endParaRPr sz="18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286908" y="2648203"/>
            <a:ext cx="4445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90" dirty="0">
                <a:latin typeface="Arial"/>
                <a:cs typeface="Arial"/>
              </a:rPr>
              <a:t>p</a:t>
            </a:r>
            <a:r>
              <a:rPr sz="1800" spc="-95" dirty="0">
                <a:latin typeface="Arial"/>
                <a:cs typeface="Arial"/>
              </a:rPr>
              <a:t>e</a:t>
            </a:r>
            <a:r>
              <a:rPr sz="1800" spc="-70" dirty="0">
                <a:latin typeface="Arial"/>
                <a:cs typeface="Arial"/>
              </a:rPr>
              <a:t>ar</a:t>
            </a:r>
            <a:endParaRPr sz="18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161653" y="3245611"/>
            <a:ext cx="69278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latin typeface="Arial"/>
                <a:cs typeface="Arial"/>
              </a:rPr>
              <a:t>t</a:t>
            </a:r>
            <a:r>
              <a:rPr sz="1800" spc="15" dirty="0">
                <a:latin typeface="Arial"/>
                <a:cs typeface="Arial"/>
              </a:rPr>
              <a:t>o</a:t>
            </a:r>
            <a:r>
              <a:rPr sz="1800" spc="-80" dirty="0">
                <a:latin typeface="Arial"/>
                <a:cs typeface="Arial"/>
              </a:rPr>
              <a:t>m</a:t>
            </a:r>
            <a:r>
              <a:rPr sz="1800" spc="-170" dirty="0">
                <a:latin typeface="Arial"/>
                <a:cs typeface="Arial"/>
              </a:rPr>
              <a:t>a</a:t>
            </a:r>
            <a:r>
              <a:rPr sz="1800" spc="-15" dirty="0">
                <a:latin typeface="Arial"/>
                <a:cs typeface="Arial"/>
              </a:rPr>
              <a:t>to</a:t>
            </a:r>
            <a:endParaRPr sz="18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310022" y="3855211"/>
            <a:ext cx="3981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20" dirty="0">
                <a:latin typeface="Arial"/>
                <a:cs typeface="Arial"/>
              </a:rPr>
              <a:t>c</a:t>
            </a:r>
            <a:r>
              <a:rPr sz="1800" spc="-114" dirty="0">
                <a:latin typeface="Arial"/>
                <a:cs typeface="Arial"/>
              </a:rPr>
              <a:t>o</a:t>
            </a:r>
            <a:r>
              <a:rPr sz="1800" spc="-45" dirty="0">
                <a:latin typeface="Arial"/>
                <a:cs typeface="Arial"/>
              </a:rPr>
              <a:t>w</a:t>
            </a:r>
            <a:endParaRPr sz="18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323419" y="4477004"/>
            <a:ext cx="37147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65" dirty="0">
                <a:latin typeface="Arial"/>
                <a:cs typeface="Arial"/>
              </a:rPr>
              <a:t>do</a:t>
            </a:r>
            <a:r>
              <a:rPr sz="1800" spc="-160" dirty="0">
                <a:latin typeface="Arial"/>
                <a:cs typeface="Arial"/>
              </a:rPr>
              <a:t>g</a:t>
            </a:r>
            <a:endParaRPr sz="180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239123" y="5162803"/>
            <a:ext cx="5410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65" dirty="0">
                <a:latin typeface="Arial"/>
                <a:cs typeface="Arial"/>
              </a:rPr>
              <a:t>ho</a:t>
            </a:r>
            <a:r>
              <a:rPr sz="1800" spc="-15" dirty="0">
                <a:latin typeface="Arial"/>
                <a:cs typeface="Arial"/>
              </a:rPr>
              <a:t>r</a:t>
            </a:r>
            <a:r>
              <a:rPr sz="1800" spc="-204" dirty="0">
                <a:latin typeface="Arial"/>
                <a:cs typeface="Arial"/>
              </a:rPr>
              <a:t>s</a:t>
            </a:r>
            <a:r>
              <a:rPr sz="1800" spc="-114" dirty="0">
                <a:latin typeface="Arial"/>
                <a:cs typeface="Arial"/>
              </a:rPr>
              <a:t>e</a:t>
            </a:r>
            <a:endParaRPr sz="18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774351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1418" y="333756"/>
            <a:ext cx="760666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35" dirty="0"/>
              <a:t>Example: </a:t>
            </a:r>
            <a:r>
              <a:rPr spc="-35" dirty="0"/>
              <a:t>Image</a:t>
            </a:r>
            <a:r>
              <a:rPr spc="200" dirty="0"/>
              <a:t> </a:t>
            </a:r>
            <a:r>
              <a:rPr lang="en-US" spc="-40" dirty="0"/>
              <a:t>C</a:t>
            </a:r>
            <a:r>
              <a:rPr spc="-40" dirty="0"/>
              <a:t>lassification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8739" y="6538468"/>
            <a:ext cx="353060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105" dirty="0">
                <a:latin typeface="Arial"/>
                <a:cs typeface="Arial"/>
              </a:rPr>
              <a:t>Example: </a:t>
            </a:r>
            <a:r>
              <a:rPr sz="1600" spc="-110" dirty="0">
                <a:latin typeface="Arial"/>
                <a:cs typeface="Arial"/>
              </a:rPr>
              <a:t>Lazebnik, </a:t>
            </a:r>
            <a:r>
              <a:rPr sz="1600" spc="-105" dirty="0">
                <a:latin typeface="Arial"/>
                <a:cs typeface="Arial"/>
              </a:rPr>
              <a:t>Images: </a:t>
            </a:r>
            <a:r>
              <a:rPr sz="1600" spc="-145" dirty="0">
                <a:latin typeface="Arial"/>
                <a:cs typeface="Arial"/>
              </a:rPr>
              <a:t>ETH-80</a:t>
            </a:r>
            <a:r>
              <a:rPr sz="1600" spc="-40" dirty="0">
                <a:latin typeface="Arial"/>
                <a:cs typeface="Arial"/>
              </a:rPr>
              <a:t> </a:t>
            </a:r>
            <a:r>
              <a:rPr sz="1600" spc="-75" dirty="0">
                <a:latin typeface="Arial"/>
                <a:cs typeface="Arial"/>
              </a:rPr>
              <a:t>dataset</a:t>
            </a:r>
            <a:endParaRPr sz="1600">
              <a:latin typeface="Arial"/>
              <a:cs typeface="Arial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822857" y="1931142"/>
            <a:ext cx="4229100" cy="36004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5241663" y="2026411"/>
            <a:ext cx="53594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80" dirty="0">
                <a:latin typeface="Arial"/>
                <a:cs typeface="Arial"/>
              </a:rPr>
              <a:t>apple</a:t>
            </a:r>
            <a:endParaRPr sz="18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286908" y="2648203"/>
            <a:ext cx="4445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90" dirty="0">
                <a:latin typeface="Arial"/>
                <a:cs typeface="Arial"/>
              </a:rPr>
              <a:t>p</a:t>
            </a:r>
            <a:r>
              <a:rPr sz="1800" spc="-95" dirty="0">
                <a:latin typeface="Arial"/>
                <a:cs typeface="Arial"/>
              </a:rPr>
              <a:t>e</a:t>
            </a:r>
            <a:r>
              <a:rPr sz="1800" spc="-70" dirty="0">
                <a:latin typeface="Arial"/>
                <a:cs typeface="Arial"/>
              </a:rPr>
              <a:t>ar</a:t>
            </a:r>
            <a:endParaRPr sz="18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161653" y="3245611"/>
            <a:ext cx="69278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latin typeface="Arial"/>
                <a:cs typeface="Arial"/>
              </a:rPr>
              <a:t>t</a:t>
            </a:r>
            <a:r>
              <a:rPr sz="1800" spc="15" dirty="0">
                <a:latin typeface="Arial"/>
                <a:cs typeface="Arial"/>
              </a:rPr>
              <a:t>o</a:t>
            </a:r>
            <a:r>
              <a:rPr sz="1800" spc="-80" dirty="0">
                <a:latin typeface="Arial"/>
                <a:cs typeface="Arial"/>
              </a:rPr>
              <a:t>m</a:t>
            </a:r>
            <a:r>
              <a:rPr sz="1800" spc="-170" dirty="0">
                <a:latin typeface="Arial"/>
                <a:cs typeface="Arial"/>
              </a:rPr>
              <a:t>a</a:t>
            </a:r>
            <a:r>
              <a:rPr sz="1800" spc="-15" dirty="0">
                <a:latin typeface="Arial"/>
                <a:cs typeface="Arial"/>
              </a:rPr>
              <a:t>to</a:t>
            </a:r>
            <a:endParaRPr sz="18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310022" y="3855211"/>
            <a:ext cx="3981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20" dirty="0">
                <a:latin typeface="Arial"/>
                <a:cs typeface="Arial"/>
              </a:rPr>
              <a:t>c</a:t>
            </a:r>
            <a:r>
              <a:rPr sz="1800" spc="-114" dirty="0">
                <a:latin typeface="Arial"/>
                <a:cs typeface="Arial"/>
              </a:rPr>
              <a:t>o</a:t>
            </a:r>
            <a:r>
              <a:rPr sz="1800" spc="-45" dirty="0">
                <a:latin typeface="Arial"/>
                <a:cs typeface="Arial"/>
              </a:rPr>
              <a:t>w</a:t>
            </a:r>
            <a:endParaRPr sz="18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323419" y="4477004"/>
            <a:ext cx="37147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65" dirty="0">
                <a:latin typeface="Arial"/>
                <a:cs typeface="Arial"/>
              </a:rPr>
              <a:t>do</a:t>
            </a:r>
            <a:r>
              <a:rPr sz="1800" spc="-160" dirty="0">
                <a:latin typeface="Arial"/>
                <a:cs typeface="Arial"/>
              </a:rPr>
              <a:t>g</a:t>
            </a:r>
            <a:endParaRPr sz="180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239123" y="5162803"/>
            <a:ext cx="5410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65" dirty="0">
                <a:latin typeface="Arial"/>
                <a:cs typeface="Arial"/>
              </a:rPr>
              <a:t>ho</a:t>
            </a:r>
            <a:r>
              <a:rPr sz="1800" spc="-15" dirty="0">
                <a:latin typeface="Arial"/>
                <a:cs typeface="Arial"/>
              </a:rPr>
              <a:t>r</a:t>
            </a:r>
            <a:r>
              <a:rPr sz="1800" spc="-204" dirty="0">
                <a:latin typeface="Arial"/>
                <a:cs typeface="Arial"/>
              </a:rPr>
              <a:t>s</a:t>
            </a:r>
            <a:r>
              <a:rPr sz="1800" spc="-114" dirty="0">
                <a:latin typeface="Arial"/>
                <a:cs typeface="Arial"/>
              </a:rPr>
              <a:t>e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20" name="object 5">
            <a:extLst>
              <a:ext uri="{FF2B5EF4-FFF2-40B4-BE49-F238E27FC236}">
                <a16:creationId xmlns:a16="http://schemas.microsoft.com/office/drawing/2014/main" id="{61B6CBDC-C11F-BE48-B59E-98D9B590AAB3}"/>
              </a:ext>
            </a:extLst>
          </p:cNvPr>
          <p:cNvGrpSpPr/>
          <p:nvPr/>
        </p:nvGrpSpPr>
        <p:grpSpPr>
          <a:xfrm>
            <a:off x="4513667" y="751332"/>
            <a:ext cx="7423784" cy="2969895"/>
            <a:chOff x="2661178" y="499368"/>
            <a:chExt cx="7423784" cy="2969895"/>
          </a:xfrm>
        </p:grpSpPr>
        <p:sp>
          <p:nvSpPr>
            <p:cNvPr id="21" name="object 6">
              <a:extLst>
                <a:ext uri="{FF2B5EF4-FFF2-40B4-BE49-F238E27FC236}">
                  <a16:creationId xmlns:a16="http://schemas.microsoft.com/office/drawing/2014/main" id="{3201B835-241D-E54D-AE21-67E92D949E98}"/>
                </a:ext>
              </a:extLst>
            </p:cNvPr>
            <p:cNvSpPr/>
            <p:nvPr/>
          </p:nvSpPr>
          <p:spPr>
            <a:xfrm>
              <a:off x="2670703" y="2917084"/>
              <a:ext cx="525145" cy="525145"/>
            </a:xfrm>
            <a:custGeom>
              <a:avLst/>
              <a:gdLst/>
              <a:ahLst/>
              <a:cxnLst/>
              <a:rect l="l" t="t" r="r" b="b"/>
              <a:pathLst>
                <a:path w="525144" h="525145">
                  <a:moveTo>
                    <a:pt x="0" y="0"/>
                  </a:moveTo>
                  <a:lnTo>
                    <a:pt x="524663" y="0"/>
                  </a:lnTo>
                  <a:lnTo>
                    <a:pt x="524663" y="524663"/>
                  </a:lnTo>
                  <a:lnTo>
                    <a:pt x="0" y="524663"/>
                  </a:lnTo>
                  <a:lnTo>
                    <a:pt x="0" y="0"/>
                  </a:lnTo>
                  <a:close/>
                </a:path>
              </a:pathLst>
            </a:custGeom>
            <a:ln w="190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7">
              <a:extLst>
                <a:ext uri="{FF2B5EF4-FFF2-40B4-BE49-F238E27FC236}">
                  <a16:creationId xmlns:a16="http://schemas.microsoft.com/office/drawing/2014/main" id="{C05A0B89-B6A9-094B-BE67-052890823076}"/>
                </a:ext>
              </a:extLst>
            </p:cNvPr>
            <p:cNvSpPr/>
            <p:nvPr/>
          </p:nvSpPr>
          <p:spPr>
            <a:xfrm>
              <a:off x="6702552" y="569976"/>
              <a:ext cx="3322320" cy="2383536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8">
              <a:extLst>
                <a:ext uri="{FF2B5EF4-FFF2-40B4-BE49-F238E27FC236}">
                  <a16:creationId xmlns:a16="http://schemas.microsoft.com/office/drawing/2014/main" id="{A522AE63-D6CE-DF4F-B379-CD172EDE0001}"/>
                </a:ext>
              </a:extLst>
            </p:cNvPr>
            <p:cNvSpPr/>
            <p:nvPr/>
          </p:nvSpPr>
          <p:spPr>
            <a:xfrm>
              <a:off x="6665769" y="516633"/>
              <a:ext cx="3409950" cy="2481580"/>
            </a:xfrm>
            <a:custGeom>
              <a:avLst/>
              <a:gdLst/>
              <a:ahLst/>
              <a:cxnLst/>
              <a:rect l="l" t="t" r="r" b="b"/>
              <a:pathLst>
                <a:path w="3409950" h="2481580">
                  <a:moveTo>
                    <a:pt x="0" y="0"/>
                  </a:moveTo>
                  <a:lnTo>
                    <a:pt x="3409332" y="0"/>
                  </a:lnTo>
                  <a:lnTo>
                    <a:pt x="3409332" y="2481442"/>
                  </a:lnTo>
                  <a:lnTo>
                    <a:pt x="0" y="2481442"/>
                  </a:lnTo>
                  <a:lnTo>
                    <a:pt x="0" y="0"/>
                  </a:lnTo>
                  <a:close/>
                </a:path>
              </a:pathLst>
            </a:custGeom>
            <a:ln w="190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9">
              <a:extLst>
                <a:ext uri="{FF2B5EF4-FFF2-40B4-BE49-F238E27FC236}">
                  <a16:creationId xmlns:a16="http://schemas.microsoft.com/office/drawing/2014/main" id="{9CF006C1-79D0-FA44-9B60-E8FCEB69C07C}"/>
                </a:ext>
              </a:extLst>
            </p:cNvPr>
            <p:cNvSpPr/>
            <p:nvPr/>
          </p:nvSpPr>
          <p:spPr>
            <a:xfrm>
              <a:off x="3187302" y="508893"/>
              <a:ext cx="3476625" cy="2425700"/>
            </a:xfrm>
            <a:custGeom>
              <a:avLst/>
              <a:gdLst/>
              <a:ahLst/>
              <a:cxnLst/>
              <a:rect l="l" t="t" r="r" b="b"/>
              <a:pathLst>
                <a:path w="3476625" h="2425700">
                  <a:moveTo>
                    <a:pt x="0" y="2425368"/>
                  </a:moveTo>
                  <a:lnTo>
                    <a:pt x="3476294" y="0"/>
                  </a:lnTo>
                </a:path>
              </a:pathLst>
            </a:custGeom>
            <a:ln w="190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10">
              <a:extLst>
                <a:ext uri="{FF2B5EF4-FFF2-40B4-BE49-F238E27FC236}">
                  <a16:creationId xmlns:a16="http://schemas.microsoft.com/office/drawing/2014/main" id="{EFCCE494-A666-1D4E-BB26-5587FD3578CC}"/>
                </a:ext>
              </a:extLst>
            </p:cNvPr>
            <p:cNvSpPr/>
            <p:nvPr/>
          </p:nvSpPr>
          <p:spPr>
            <a:xfrm>
              <a:off x="3196067" y="3004179"/>
              <a:ext cx="3458845" cy="455930"/>
            </a:xfrm>
            <a:custGeom>
              <a:avLst/>
              <a:gdLst/>
              <a:ahLst/>
              <a:cxnLst/>
              <a:rect l="l" t="t" r="r" b="b"/>
              <a:pathLst>
                <a:path w="3458845" h="455929">
                  <a:moveTo>
                    <a:pt x="0" y="455481"/>
                  </a:moveTo>
                  <a:lnTo>
                    <a:pt x="3458699" y="0"/>
                  </a:lnTo>
                </a:path>
              </a:pathLst>
            </a:custGeom>
            <a:ln w="190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6" name="object 11">
            <a:extLst>
              <a:ext uri="{FF2B5EF4-FFF2-40B4-BE49-F238E27FC236}">
                <a16:creationId xmlns:a16="http://schemas.microsoft.com/office/drawing/2014/main" id="{6B915C87-03F7-0042-9863-9CA8B6907DE5}"/>
              </a:ext>
            </a:extLst>
          </p:cNvPr>
          <p:cNvSpPr txBox="1"/>
          <p:nvPr/>
        </p:nvSpPr>
        <p:spPr>
          <a:xfrm>
            <a:off x="7810186" y="3740917"/>
            <a:ext cx="4067175" cy="16287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7625">
              <a:lnSpc>
                <a:spcPct val="100000"/>
              </a:lnSpc>
              <a:spcBef>
                <a:spcPts val="100"/>
              </a:spcBef>
            </a:pPr>
            <a:r>
              <a:rPr sz="2800" spc="-85" dirty="0">
                <a:latin typeface="Arial"/>
                <a:cs typeface="Arial"/>
              </a:rPr>
              <a:t>What </a:t>
            </a:r>
            <a:r>
              <a:rPr sz="2800" spc="-35" dirty="0">
                <a:latin typeface="Arial"/>
                <a:cs typeface="Arial"/>
              </a:rPr>
              <a:t>the </a:t>
            </a:r>
            <a:r>
              <a:rPr sz="2800" spc="-75" dirty="0">
                <a:latin typeface="Arial"/>
                <a:cs typeface="Arial"/>
              </a:rPr>
              <a:t>computer</a:t>
            </a:r>
            <a:r>
              <a:rPr sz="2800" spc="-345" dirty="0">
                <a:latin typeface="Arial"/>
                <a:cs typeface="Arial"/>
              </a:rPr>
              <a:t> </a:t>
            </a:r>
            <a:r>
              <a:rPr sz="2800" spc="-240" dirty="0">
                <a:latin typeface="Arial"/>
                <a:cs typeface="Arial"/>
              </a:rPr>
              <a:t>sees</a:t>
            </a:r>
            <a:endParaRPr sz="2800" dirty="0">
              <a:latin typeface="Arial"/>
              <a:cs typeface="Arial"/>
            </a:endParaRPr>
          </a:p>
          <a:p>
            <a:pPr marL="12700" marR="5080">
              <a:lnSpc>
                <a:spcPct val="101400"/>
              </a:lnSpc>
              <a:spcBef>
                <a:spcPts val="2445"/>
              </a:spcBef>
            </a:pPr>
            <a:r>
              <a:rPr sz="2800" spc="-165" dirty="0">
                <a:latin typeface="Arial"/>
                <a:cs typeface="Arial"/>
              </a:rPr>
              <a:t>An </a:t>
            </a:r>
            <a:r>
              <a:rPr sz="2800" spc="-150" dirty="0">
                <a:latin typeface="Arial"/>
                <a:cs typeface="Arial"/>
              </a:rPr>
              <a:t>image is </a:t>
            </a:r>
            <a:r>
              <a:rPr sz="2800" spc="-55" dirty="0">
                <a:latin typeface="Arial"/>
                <a:cs typeface="Arial"/>
              </a:rPr>
              <a:t>just </a:t>
            </a:r>
            <a:r>
              <a:rPr sz="2800" spc="-220" dirty="0">
                <a:latin typeface="Arial"/>
                <a:cs typeface="Arial"/>
              </a:rPr>
              <a:t>a </a:t>
            </a:r>
            <a:r>
              <a:rPr sz="2800" spc="-105" dirty="0">
                <a:latin typeface="Arial"/>
                <a:cs typeface="Arial"/>
              </a:rPr>
              <a:t>big </a:t>
            </a:r>
            <a:r>
              <a:rPr sz="2800" spc="-75" dirty="0">
                <a:latin typeface="Arial"/>
                <a:cs typeface="Arial"/>
              </a:rPr>
              <a:t>grid</a:t>
            </a:r>
            <a:r>
              <a:rPr sz="2800" spc="-22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of  </a:t>
            </a:r>
            <a:r>
              <a:rPr sz="2800" spc="-120" dirty="0">
                <a:latin typeface="Arial"/>
                <a:cs typeface="Arial"/>
              </a:rPr>
              <a:t>numbers </a:t>
            </a:r>
            <a:r>
              <a:rPr sz="2800" spc="-90" dirty="0">
                <a:latin typeface="Arial"/>
                <a:cs typeface="Arial"/>
              </a:rPr>
              <a:t>between </a:t>
            </a:r>
            <a:r>
              <a:rPr sz="2800" spc="-45" dirty="0">
                <a:latin typeface="Arial"/>
                <a:cs typeface="Arial"/>
              </a:rPr>
              <a:t>[0,</a:t>
            </a:r>
            <a:r>
              <a:rPr sz="2800" spc="-254" dirty="0">
                <a:latin typeface="Arial"/>
                <a:cs typeface="Arial"/>
              </a:rPr>
              <a:t> </a:t>
            </a:r>
            <a:r>
              <a:rPr sz="2800" spc="-70" dirty="0">
                <a:latin typeface="Arial"/>
                <a:cs typeface="Arial"/>
              </a:rPr>
              <a:t>255]:</a:t>
            </a:r>
            <a:endParaRPr sz="2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162925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2848" y="333756"/>
            <a:ext cx="928052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 dirty="0"/>
              <a:t>Supervised </a:t>
            </a:r>
            <a:r>
              <a:rPr spc="-50" dirty="0"/>
              <a:t>Learning</a:t>
            </a:r>
            <a:r>
              <a:rPr spc="220" dirty="0"/>
              <a:t> </a:t>
            </a:r>
            <a:r>
              <a:rPr lang="en-US" spc="-65" dirty="0"/>
              <a:t>Pipeline</a:t>
            </a:r>
            <a:endParaRPr spc="-65" dirty="0"/>
          </a:p>
        </p:txBody>
      </p:sp>
      <p:grpSp>
        <p:nvGrpSpPr>
          <p:cNvPr id="3" name="object 3"/>
          <p:cNvGrpSpPr/>
          <p:nvPr/>
        </p:nvGrpSpPr>
        <p:grpSpPr>
          <a:xfrm>
            <a:off x="7296850" y="5085928"/>
            <a:ext cx="1765300" cy="927100"/>
            <a:chOff x="7296850" y="5085928"/>
            <a:chExt cx="1765300" cy="927100"/>
          </a:xfrm>
        </p:grpSpPr>
        <p:sp>
          <p:nvSpPr>
            <p:cNvPr id="4" name="object 4"/>
            <p:cNvSpPr/>
            <p:nvPr/>
          </p:nvSpPr>
          <p:spPr>
            <a:xfrm>
              <a:off x="7303200" y="5092278"/>
              <a:ext cx="1752600" cy="914400"/>
            </a:xfrm>
            <a:custGeom>
              <a:avLst/>
              <a:gdLst/>
              <a:ahLst/>
              <a:cxnLst/>
              <a:rect l="l" t="t" r="r" b="b"/>
              <a:pathLst>
                <a:path w="1752600" h="914400">
                  <a:moveTo>
                    <a:pt x="1600196" y="0"/>
                  </a:moveTo>
                  <a:lnTo>
                    <a:pt x="152403" y="0"/>
                  </a:lnTo>
                  <a:lnTo>
                    <a:pt x="104232" y="7769"/>
                  </a:lnTo>
                  <a:lnTo>
                    <a:pt x="62396" y="29405"/>
                  </a:lnTo>
                  <a:lnTo>
                    <a:pt x="29405" y="62396"/>
                  </a:lnTo>
                  <a:lnTo>
                    <a:pt x="7769" y="104232"/>
                  </a:lnTo>
                  <a:lnTo>
                    <a:pt x="0" y="152403"/>
                  </a:lnTo>
                  <a:lnTo>
                    <a:pt x="0" y="761996"/>
                  </a:lnTo>
                  <a:lnTo>
                    <a:pt x="7769" y="810167"/>
                  </a:lnTo>
                  <a:lnTo>
                    <a:pt x="29405" y="852003"/>
                  </a:lnTo>
                  <a:lnTo>
                    <a:pt x="62396" y="884994"/>
                  </a:lnTo>
                  <a:lnTo>
                    <a:pt x="104232" y="906630"/>
                  </a:lnTo>
                  <a:lnTo>
                    <a:pt x="152403" y="914399"/>
                  </a:lnTo>
                  <a:lnTo>
                    <a:pt x="1600196" y="914399"/>
                  </a:lnTo>
                  <a:lnTo>
                    <a:pt x="1648367" y="906630"/>
                  </a:lnTo>
                  <a:lnTo>
                    <a:pt x="1690203" y="884994"/>
                  </a:lnTo>
                  <a:lnTo>
                    <a:pt x="1723194" y="852003"/>
                  </a:lnTo>
                  <a:lnTo>
                    <a:pt x="1744830" y="810167"/>
                  </a:lnTo>
                  <a:lnTo>
                    <a:pt x="1752600" y="761996"/>
                  </a:lnTo>
                  <a:lnTo>
                    <a:pt x="1752600" y="152403"/>
                  </a:lnTo>
                  <a:lnTo>
                    <a:pt x="1744830" y="104232"/>
                  </a:lnTo>
                  <a:lnTo>
                    <a:pt x="1723194" y="62396"/>
                  </a:lnTo>
                  <a:lnTo>
                    <a:pt x="1690203" y="29405"/>
                  </a:lnTo>
                  <a:lnTo>
                    <a:pt x="1648367" y="7769"/>
                  </a:lnTo>
                  <a:lnTo>
                    <a:pt x="1600196" y="0"/>
                  </a:lnTo>
                  <a:close/>
                </a:path>
              </a:pathLst>
            </a:custGeom>
            <a:solidFill>
              <a:srgbClr val="DAE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303200" y="5092278"/>
              <a:ext cx="1752600" cy="914400"/>
            </a:xfrm>
            <a:custGeom>
              <a:avLst/>
              <a:gdLst/>
              <a:ahLst/>
              <a:cxnLst/>
              <a:rect l="l" t="t" r="r" b="b"/>
              <a:pathLst>
                <a:path w="1752600" h="914400">
                  <a:moveTo>
                    <a:pt x="0" y="152403"/>
                  </a:moveTo>
                  <a:lnTo>
                    <a:pt x="7769" y="104232"/>
                  </a:lnTo>
                  <a:lnTo>
                    <a:pt x="29405" y="62396"/>
                  </a:lnTo>
                  <a:lnTo>
                    <a:pt x="62396" y="29405"/>
                  </a:lnTo>
                  <a:lnTo>
                    <a:pt x="104232" y="7769"/>
                  </a:lnTo>
                  <a:lnTo>
                    <a:pt x="152403" y="0"/>
                  </a:lnTo>
                  <a:lnTo>
                    <a:pt x="1600196" y="0"/>
                  </a:lnTo>
                  <a:lnTo>
                    <a:pt x="1648367" y="7769"/>
                  </a:lnTo>
                  <a:lnTo>
                    <a:pt x="1690204" y="29405"/>
                  </a:lnTo>
                  <a:lnTo>
                    <a:pt x="1723195" y="62396"/>
                  </a:lnTo>
                  <a:lnTo>
                    <a:pt x="1744830" y="104232"/>
                  </a:lnTo>
                  <a:lnTo>
                    <a:pt x="1752600" y="152403"/>
                  </a:lnTo>
                  <a:lnTo>
                    <a:pt x="1752600" y="761996"/>
                  </a:lnTo>
                  <a:lnTo>
                    <a:pt x="1744830" y="810167"/>
                  </a:lnTo>
                  <a:lnTo>
                    <a:pt x="1723195" y="852003"/>
                  </a:lnTo>
                  <a:lnTo>
                    <a:pt x="1690204" y="884994"/>
                  </a:lnTo>
                  <a:lnTo>
                    <a:pt x="1648367" y="906630"/>
                  </a:lnTo>
                  <a:lnTo>
                    <a:pt x="1600196" y="914400"/>
                  </a:lnTo>
                  <a:lnTo>
                    <a:pt x="152403" y="914400"/>
                  </a:lnTo>
                  <a:lnTo>
                    <a:pt x="104232" y="906630"/>
                  </a:lnTo>
                  <a:lnTo>
                    <a:pt x="62396" y="884994"/>
                  </a:lnTo>
                  <a:lnTo>
                    <a:pt x="29405" y="852003"/>
                  </a:lnTo>
                  <a:lnTo>
                    <a:pt x="7769" y="810167"/>
                  </a:lnTo>
                  <a:lnTo>
                    <a:pt x="0" y="761996"/>
                  </a:lnTo>
                  <a:lnTo>
                    <a:pt x="0" y="152403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7669912" y="5144516"/>
            <a:ext cx="1019175" cy="7600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13030" marR="5080" indent="-100965">
              <a:lnSpc>
                <a:spcPct val="100800"/>
              </a:lnSpc>
              <a:spcBef>
                <a:spcPts val="75"/>
              </a:spcBef>
            </a:pPr>
            <a:r>
              <a:rPr sz="2400" spc="-250" dirty="0">
                <a:latin typeface="Arial"/>
                <a:cs typeface="Arial"/>
              </a:rPr>
              <a:t>L</a:t>
            </a:r>
            <a:r>
              <a:rPr sz="2400" spc="-240" dirty="0">
                <a:latin typeface="Arial"/>
                <a:cs typeface="Arial"/>
              </a:rPr>
              <a:t>e</a:t>
            </a:r>
            <a:r>
              <a:rPr sz="2400" spc="-95" dirty="0">
                <a:latin typeface="Arial"/>
                <a:cs typeface="Arial"/>
              </a:rPr>
              <a:t>ar</a:t>
            </a:r>
            <a:r>
              <a:rPr sz="2400" spc="-90" dirty="0">
                <a:latin typeface="Arial"/>
                <a:cs typeface="Arial"/>
              </a:rPr>
              <a:t>n</a:t>
            </a:r>
            <a:r>
              <a:rPr sz="2400" spc="-150" dirty="0">
                <a:latin typeface="Arial"/>
                <a:cs typeface="Arial"/>
              </a:rPr>
              <a:t>e</a:t>
            </a:r>
            <a:r>
              <a:rPr sz="2400" spc="-60" dirty="0">
                <a:latin typeface="Arial"/>
                <a:cs typeface="Arial"/>
              </a:rPr>
              <a:t>d  </a:t>
            </a:r>
            <a:r>
              <a:rPr sz="2400" spc="-65" dirty="0">
                <a:latin typeface="Arial"/>
                <a:cs typeface="Arial"/>
              </a:rPr>
              <a:t>Model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5843487" y="3099991"/>
            <a:ext cx="1612900" cy="850900"/>
            <a:chOff x="5843487" y="3099991"/>
            <a:chExt cx="1612900" cy="850900"/>
          </a:xfrm>
        </p:grpSpPr>
        <p:sp>
          <p:nvSpPr>
            <p:cNvPr id="8" name="object 8"/>
            <p:cNvSpPr/>
            <p:nvPr/>
          </p:nvSpPr>
          <p:spPr>
            <a:xfrm>
              <a:off x="5849837" y="3106341"/>
              <a:ext cx="1600200" cy="838200"/>
            </a:xfrm>
            <a:custGeom>
              <a:avLst/>
              <a:gdLst/>
              <a:ahLst/>
              <a:cxnLst/>
              <a:rect l="l" t="t" r="r" b="b"/>
              <a:pathLst>
                <a:path w="1600200" h="838200">
                  <a:moveTo>
                    <a:pt x="1460497" y="0"/>
                  </a:moveTo>
                  <a:lnTo>
                    <a:pt x="139702" y="0"/>
                  </a:lnTo>
                  <a:lnTo>
                    <a:pt x="95545" y="7122"/>
                  </a:lnTo>
                  <a:lnTo>
                    <a:pt x="57196" y="26954"/>
                  </a:lnTo>
                  <a:lnTo>
                    <a:pt x="26954" y="57195"/>
                  </a:lnTo>
                  <a:lnTo>
                    <a:pt x="7122" y="95545"/>
                  </a:lnTo>
                  <a:lnTo>
                    <a:pt x="0" y="139702"/>
                  </a:lnTo>
                  <a:lnTo>
                    <a:pt x="0" y="698497"/>
                  </a:lnTo>
                  <a:lnTo>
                    <a:pt x="7122" y="742654"/>
                  </a:lnTo>
                  <a:lnTo>
                    <a:pt x="26954" y="781003"/>
                  </a:lnTo>
                  <a:lnTo>
                    <a:pt x="57196" y="811245"/>
                  </a:lnTo>
                  <a:lnTo>
                    <a:pt x="95545" y="831077"/>
                  </a:lnTo>
                  <a:lnTo>
                    <a:pt x="139702" y="838200"/>
                  </a:lnTo>
                  <a:lnTo>
                    <a:pt x="1460497" y="838200"/>
                  </a:lnTo>
                  <a:lnTo>
                    <a:pt x="1504654" y="831077"/>
                  </a:lnTo>
                  <a:lnTo>
                    <a:pt x="1543004" y="811245"/>
                  </a:lnTo>
                  <a:lnTo>
                    <a:pt x="1573245" y="781003"/>
                  </a:lnTo>
                  <a:lnTo>
                    <a:pt x="1593077" y="742654"/>
                  </a:lnTo>
                  <a:lnTo>
                    <a:pt x="1600200" y="698497"/>
                  </a:lnTo>
                  <a:lnTo>
                    <a:pt x="1600200" y="139702"/>
                  </a:lnTo>
                  <a:lnTo>
                    <a:pt x="1593077" y="95545"/>
                  </a:lnTo>
                  <a:lnTo>
                    <a:pt x="1573245" y="57195"/>
                  </a:lnTo>
                  <a:lnTo>
                    <a:pt x="1543004" y="26954"/>
                  </a:lnTo>
                  <a:lnTo>
                    <a:pt x="1504654" y="7122"/>
                  </a:lnTo>
                  <a:lnTo>
                    <a:pt x="1460497" y="0"/>
                  </a:lnTo>
                  <a:close/>
                </a:path>
              </a:pathLst>
            </a:custGeom>
            <a:solidFill>
              <a:srgbClr val="DAE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849837" y="3106341"/>
              <a:ext cx="1600200" cy="838200"/>
            </a:xfrm>
            <a:custGeom>
              <a:avLst/>
              <a:gdLst/>
              <a:ahLst/>
              <a:cxnLst/>
              <a:rect l="l" t="t" r="r" b="b"/>
              <a:pathLst>
                <a:path w="1600200" h="838200">
                  <a:moveTo>
                    <a:pt x="0" y="139702"/>
                  </a:moveTo>
                  <a:lnTo>
                    <a:pt x="7122" y="95545"/>
                  </a:lnTo>
                  <a:lnTo>
                    <a:pt x="26954" y="57196"/>
                  </a:lnTo>
                  <a:lnTo>
                    <a:pt x="57196" y="26954"/>
                  </a:lnTo>
                  <a:lnTo>
                    <a:pt x="95545" y="7122"/>
                  </a:lnTo>
                  <a:lnTo>
                    <a:pt x="139702" y="0"/>
                  </a:lnTo>
                  <a:lnTo>
                    <a:pt x="1460498" y="0"/>
                  </a:lnTo>
                  <a:lnTo>
                    <a:pt x="1504654" y="7122"/>
                  </a:lnTo>
                  <a:lnTo>
                    <a:pt x="1543004" y="26954"/>
                  </a:lnTo>
                  <a:lnTo>
                    <a:pt x="1573245" y="57196"/>
                  </a:lnTo>
                  <a:lnTo>
                    <a:pt x="1593077" y="95545"/>
                  </a:lnTo>
                  <a:lnTo>
                    <a:pt x="1600200" y="139702"/>
                  </a:lnTo>
                  <a:lnTo>
                    <a:pt x="1600200" y="698497"/>
                  </a:lnTo>
                  <a:lnTo>
                    <a:pt x="1593077" y="742654"/>
                  </a:lnTo>
                  <a:lnTo>
                    <a:pt x="1573245" y="781003"/>
                  </a:lnTo>
                  <a:lnTo>
                    <a:pt x="1543004" y="811245"/>
                  </a:lnTo>
                  <a:lnTo>
                    <a:pt x="1504654" y="831077"/>
                  </a:lnTo>
                  <a:lnTo>
                    <a:pt x="1460498" y="838200"/>
                  </a:lnTo>
                  <a:lnTo>
                    <a:pt x="139702" y="838200"/>
                  </a:lnTo>
                  <a:lnTo>
                    <a:pt x="95545" y="831077"/>
                  </a:lnTo>
                  <a:lnTo>
                    <a:pt x="57196" y="811245"/>
                  </a:lnTo>
                  <a:lnTo>
                    <a:pt x="26954" y="781003"/>
                  </a:lnTo>
                  <a:lnTo>
                    <a:pt x="7122" y="742654"/>
                  </a:lnTo>
                  <a:lnTo>
                    <a:pt x="0" y="698497"/>
                  </a:lnTo>
                  <a:lnTo>
                    <a:pt x="0" y="139702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6156129" y="3120644"/>
            <a:ext cx="988060" cy="7600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11760" marR="5080" indent="-99695">
              <a:lnSpc>
                <a:spcPct val="100800"/>
              </a:lnSpc>
              <a:spcBef>
                <a:spcPts val="75"/>
              </a:spcBef>
            </a:pPr>
            <a:r>
              <a:rPr sz="2400" spc="-475" dirty="0">
                <a:latin typeface="Arial"/>
                <a:cs typeface="Arial"/>
              </a:rPr>
              <a:t>T</a:t>
            </a:r>
            <a:r>
              <a:rPr sz="2400" spc="-25" dirty="0">
                <a:latin typeface="Arial"/>
                <a:cs typeface="Arial"/>
              </a:rPr>
              <a:t>r</a:t>
            </a:r>
            <a:r>
              <a:rPr sz="2400" spc="-215" dirty="0">
                <a:latin typeface="Arial"/>
                <a:cs typeface="Arial"/>
              </a:rPr>
              <a:t>a</a:t>
            </a:r>
            <a:r>
              <a:rPr sz="2400" spc="-10" dirty="0">
                <a:latin typeface="Arial"/>
                <a:cs typeface="Arial"/>
              </a:rPr>
              <a:t>i</a:t>
            </a:r>
            <a:r>
              <a:rPr sz="2400" spc="-90" dirty="0">
                <a:latin typeface="Arial"/>
                <a:cs typeface="Arial"/>
              </a:rPr>
              <a:t>n</a:t>
            </a:r>
            <a:r>
              <a:rPr sz="2400" spc="-10" dirty="0">
                <a:latin typeface="Arial"/>
                <a:cs typeface="Arial"/>
              </a:rPr>
              <a:t>i</a:t>
            </a:r>
            <a:r>
              <a:rPr sz="2400" spc="-90" dirty="0">
                <a:latin typeface="Arial"/>
                <a:cs typeface="Arial"/>
              </a:rPr>
              <a:t>n</a:t>
            </a:r>
            <a:r>
              <a:rPr sz="2400" spc="-140" dirty="0">
                <a:latin typeface="Arial"/>
                <a:cs typeface="Arial"/>
              </a:rPr>
              <a:t>g  </a:t>
            </a:r>
            <a:r>
              <a:rPr sz="2400" spc="-180" dirty="0">
                <a:latin typeface="Arial"/>
                <a:cs typeface="Arial"/>
              </a:rPr>
              <a:t>Labels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8091388" y="2410640"/>
            <a:ext cx="1384300" cy="927100"/>
            <a:chOff x="8091388" y="2410640"/>
            <a:chExt cx="1384300" cy="927100"/>
          </a:xfrm>
        </p:grpSpPr>
        <p:sp>
          <p:nvSpPr>
            <p:cNvPr id="12" name="object 12"/>
            <p:cNvSpPr/>
            <p:nvPr/>
          </p:nvSpPr>
          <p:spPr>
            <a:xfrm>
              <a:off x="8097738" y="2416990"/>
              <a:ext cx="1371600" cy="914400"/>
            </a:xfrm>
            <a:custGeom>
              <a:avLst/>
              <a:gdLst/>
              <a:ahLst/>
              <a:cxnLst/>
              <a:rect l="l" t="t" r="r" b="b"/>
              <a:pathLst>
                <a:path w="1371600" h="914400">
                  <a:moveTo>
                    <a:pt x="1219196" y="0"/>
                  </a:moveTo>
                  <a:lnTo>
                    <a:pt x="152402" y="0"/>
                  </a:lnTo>
                  <a:lnTo>
                    <a:pt x="104231" y="7769"/>
                  </a:lnTo>
                  <a:lnTo>
                    <a:pt x="62395" y="29404"/>
                  </a:lnTo>
                  <a:lnTo>
                    <a:pt x="29404" y="62395"/>
                  </a:lnTo>
                  <a:lnTo>
                    <a:pt x="7769" y="104231"/>
                  </a:lnTo>
                  <a:lnTo>
                    <a:pt x="0" y="152402"/>
                  </a:lnTo>
                  <a:lnTo>
                    <a:pt x="0" y="761996"/>
                  </a:lnTo>
                  <a:lnTo>
                    <a:pt x="7769" y="810167"/>
                  </a:lnTo>
                  <a:lnTo>
                    <a:pt x="29404" y="852003"/>
                  </a:lnTo>
                  <a:lnTo>
                    <a:pt x="62395" y="884994"/>
                  </a:lnTo>
                  <a:lnTo>
                    <a:pt x="104231" y="906630"/>
                  </a:lnTo>
                  <a:lnTo>
                    <a:pt x="152402" y="914400"/>
                  </a:lnTo>
                  <a:lnTo>
                    <a:pt x="1219196" y="914400"/>
                  </a:lnTo>
                  <a:lnTo>
                    <a:pt x="1267367" y="906630"/>
                  </a:lnTo>
                  <a:lnTo>
                    <a:pt x="1309203" y="884994"/>
                  </a:lnTo>
                  <a:lnTo>
                    <a:pt x="1342194" y="852003"/>
                  </a:lnTo>
                  <a:lnTo>
                    <a:pt x="1363830" y="810167"/>
                  </a:lnTo>
                  <a:lnTo>
                    <a:pt x="1371600" y="761996"/>
                  </a:lnTo>
                  <a:lnTo>
                    <a:pt x="1371600" y="152402"/>
                  </a:lnTo>
                  <a:lnTo>
                    <a:pt x="1363830" y="104231"/>
                  </a:lnTo>
                  <a:lnTo>
                    <a:pt x="1342194" y="62395"/>
                  </a:lnTo>
                  <a:lnTo>
                    <a:pt x="1309203" y="29404"/>
                  </a:lnTo>
                  <a:lnTo>
                    <a:pt x="1267367" y="7769"/>
                  </a:lnTo>
                  <a:lnTo>
                    <a:pt x="1219196" y="0"/>
                  </a:lnTo>
                  <a:close/>
                </a:path>
              </a:pathLst>
            </a:custGeom>
            <a:solidFill>
              <a:srgbClr val="DAE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8097738" y="2416990"/>
              <a:ext cx="1371600" cy="914400"/>
            </a:xfrm>
            <a:custGeom>
              <a:avLst/>
              <a:gdLst/>
              <a:ahLst/>
              <a:cxnLst/>
              <a:rect l="l" t="t" r="r" b="b"/>
              <a:pathLst>
                <a:path w="1371600" h="914400">
                  <a:moveTo>
                    <a:pt x="0" y="152403"/>
                  </a:moveTo>
                  <a:lnTo>
                    <a:pt x="7769" y="104231"/>
                  </a:lnTo>
                  <a:lnTo>
                    <a:pt x="29404" y="62395"/>
                  </a:lnTo>
                  <a:lnTo>
                    <a:pt x="62395" y="29404"/>
                  </a:lnTo>
                  <a:lnTo>
                    <a:pt x="104231" y="7769"/>
                  </a:lnTo>
                  <a:lnTo>
                    <a:pt x="152403" y="0"/>
                  </a:lnTo>
                  <a:lnTo>
                    <a:pt x="1219197" y="0"/>
                  </a:lnTo>
                  <a:lnTo>
                    <a:pt x="1267368" y="7769"/>
                  </a:lnTo>
                  <a:lnTo>
                    <a:pt x="1309204" y="29404"/>
                  </a:lnTo>
                  <a:lnTo>
                    <a:pt x="1342195" y="62395"/>
                  </a:lnTo>
                  <a:lnTo>
                    <a:pt x="1363830" y="104231"/>
                  </a:lnTo>
                  <a:lnTo>
                    <a:pt x="1371600" y="152403"/>
                  </a:lnTo>
                  <a:lnTo>
                    <a:pt x="1371600" y="761997"/>
                  </a:lnTo>
                  <a:lnTo>
                    <a:pt x="1363830" y="810168"/>
                  </a:lnTo>
                  <a:lnTo>
                    <a:pt x="1342195" y="852004"/>
                  </a:lnTo>
                  <a:lnTo>
                    <a:pt x="1309204" y="884995"/>
                  </a:lnTo>
                  <a:lnTo>
                    <a:pt x="1267368" y="906630"/>
                  </a:lnTo>
                  <a:lnTo>
                    <a:pt x="1219197" y="914400"/>
                  </a:lnTo>
                  <a:lnTo>
                    <a:pt x="152403" y="914400"/>
                  </a:lnTo>
                  <a:lnTo>
                    <a:pt x="104231" y="906630"/>
                  </a:lnTo>
                  <a:lnTo>
                    <a:pt x="62395" y="884995"/>
                  </a:lnTo>
                  <a:lnTo>
                    <a:pt x="29404" y="852004"/>
                  </a:lnTo>
                  <a:lnTo>
                    <a:pt x="7769" y="810168"/>
                  </a:lnTo>
                  <a:lnTo>
                    <a:pt x="0" y="761997"/>
                  </a:lnTo>
                  <a:lnTo>
                    <a:pt x="0" y="152403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8289729" y="2654300"/>
            <a:ext cx="98806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345" dirty="0">
                <a:latin typeface="Arial"/>
                <a:cs typeface="Arial"/>
              </a:rPr>
              <a:t>T</a:t>
            </a:r>
            <a:r>
              <a:rPr sz="2400" spc="-155" dirty="0">
                <a:latin typeface="Arial"/>
                <a:cs typeface="Arial"/>
              </a:rPr>
              <a:t>r</a:t>
            </a:r>
            <a:r>
              <a:rPr sz="2400" spc="-215" dirty="0">
                <a:latin typeface="Arial"/>
                <a:cs typeface="Arial"/>
              </a:rPr>
              <a:t>a</a:t>
            </a:r>
            <a:r>
              <a:rPr sz="2400" spc="-10" dirty="0">
                <a:latin typeface="Arial"/>
                <a:cs typeface="Arial"/>
              </a:rPr>
              <a:t>i</a:t>
            </a:r>
            <a:r>
              <a:rPr sz="2400" spc="-90" dirty="0">
                <a:latin typeface="Arial"/>
                <a:cs typeface="Arial"/>
              </a:rPr>
              <a:t>n</a:t>
            </a:r>
            <a:r>
              <a:rPr sz="2400" spc="-10" dirty="0">
                <a:latin typeface="Arial"/>
                <a:cs typeface="Arial"/>
              </a:rPr>
              <a:t>i</a:t>
            </a:r>
            <a:r>
              <a:rPr sz="2400" spc="-90" dirty="0">
                <a:latin typeface="Arial"/>
                <a:cs typeface="Arial"/>
              </a:rPr>
              <a:t>n</a:t>
            </a:r>
            <a:r>
              <a:rPr sz="2400" spc="-210" dirty="0">
                <a:latin typeface="Arial"/>
                <a:cs typeface="Arial"/>
              </a:rPr>
              <a:t>g</a:t>
            </a:r>
            <a:endParaRPr sz="24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99754" y="2243526"/>
            <a:ext cx="1150620" cy="87693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247650" marR="5080" indent="-235585">
              <a:lnSpc>
                <a:spcPts val="3410"/>
              </a:lnSpc>
              <a:spcBef>
                <a:spcPts val="114"/>
              </a:spcBef>
            </a:pPr>
            <a:r>
              <a:rPr sz="2750" spc="-380" dirty="0">
                <a:latin typeface="Arial"/>
                <a:cs typeface="Arial"/>
              </a:rPr>
              <a:t>T</a:t>
            </a:r>
            <a:r>
              <a:rPr sz="2750" spc="-160" dirty="0">
                <a:latin typeface="Arial"/>
                <a:cs typeface="Arial"/>
              </a:rPr>
              <a:t>r</a:t>
            </a:r>
            <a:r>
              <a:rPr sz="2750" spc="-210" dirty="0">
                <a:latin typeface="Arial"/>
                <a:cs typeface="Arial"/>
              </a:rPr>
              <a:t>a</a:t>
            </a:r>
            <a:r>
              <a:rPr sz="2750" spc="10" dirty="0">
                <a:latin typeface="Arial"/>
                <a:cs typeface="Arial"/>
              </a:rPr>
              <a:t>i</a:t>
            </a:r>
            <a:r>
              <a:rPr sz="2750" spc="-85" dirty="0">
                <a:latin typeface="Arial"/>
                <a:cs typeface="Arial"/>
              </a:rPr>
              <a:t>n</a:t>
            </a:r>
            <a:r>
              <a:rPr sz="2750" spc="10" dirty="0">
                <a:latin typeface="Arial"/>
                <a:cs typeface="Arial"/>
              </a:rPr>
              <a:t>i</a:t>
            </a:r>
            <a:r>
              <a:rPr sz="2750" spc="-85" dirty="0">
                <a:latin typeface="Arial"/>
                <a:cs typeface="Arial"/>
              </a:rPr>
              <a:t>n</a:t>
            </a:r>
            <a:r>
              <a:rPr sz="2750" spc="-145" dirty="0">
                <a:latin typeface="Arial"/>
                <a:cs typeface="Arial"/>
              </a:rPr>
              <a:t>g  </a:t>
            </a:r>
            <a:r>
              <a:rPr sz="2750" spc="-15" dirty="0">
                <a:latin typeface="Arial"/>
                <a:cs typeface="Arial"/>
              </a:rPr>
              <a:t>time</a:t>
            </a:r>
            <a:endParaRPr sz="2750"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5881587" y="1853755"/>
            <a:ext cx="1536700" cy="927100"/>
            <a:chOff x="5881587" y="1853755"/>
            <a:chExt cx="1536700" cy="927100"/>
          </a:xfrm>
        </p:grpSpPr>
        <p:sp>
          <p:nvSpPr>
            <p:cNvPr id="17" name="object 17"/>
            <p:cNvSpPr/>
            <p:nvPr/>
          </p:nvSpPr>
          <p:spPr>
            <a:xfrm>
              <a:off x="5887937" y="1860105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1371597" y="0"/>
                  </a:moveTo>
                  <a:lnTo>
                    <a:pt x="152403" y="0"/>
                  </a:lnTo>
                  <a:lnTo>
                    <a:pt x="104232" y="7769"/>
                  </a:lnTo>
                  <a:lnTo>
                    <a:pt x="62396" y="29404"/>
                  </a:lnTo>
                  <a:lnTo>
                    <a:pt x="29405" y="62395"/>
                  </a:lnTo>
                  <a:lnTo>
                    <a:pt x="7769" y="104231"/>
                  </a:lnTo>
                  <a:lnTo>
                    <a:pt x="0" y="152402"/>
                  </a:lnTo>
                  <a:lnTo>
                    <a:pt x="0" y="761996"/>
                  </a:lnTo>
                  <a:lnTo>
                    <a:pt x="7769" y="810167"/>
                  </a:lnTo>
                  <a:lnTo>
                    <a:pt x="29405" y="852003"/>
                  </a:lnTo>
                  <a:lnTo>
                    <a:pt x="62396" y="884994"/>
                  </a:lnTo>
                  <a:lnTo>
                    <a:pt x="104232" y="906630"/>
                  </a:lnTo>
                  <a:lnTo>
                    <a:pt x="152403" y="914400"/>
                  </a:lnTo>
                  <a:lnTo>
                    <a:pt x="1371597" y="914400"/>
                  </a:lnTo>
                  <a:lnTo>
                    <a:pt x="1419768" y="906630"/>
                  </a:lnTo>
                  <a:lnTo>
                    <a:pt x="1461604" y="884994"/>
                  </a:lnTo>
                  <a:lnTo>
                    <a:pt x="1494595" y="852003"/>
                  </a:lnTo>
                  <a:lnTo>
                    <a:pt x="1516230" y="810167"/>
                  </a:lnTo>
                  <a:lnTo>
                    <a:pt x="1524000" y="761996"/>
                  </a:lnTo>
                  <a:lnTo>
                    <a:pt x="1524000" y="152402"/>
                  </a:lnTo>
                  <a:lnTo>
                    <a:pt x="1516230" y="104231"/>
                  </a:lnTo>
                  <a:lnTo>
                    <a:pt x="1494595" y="62395"/>
                  </a:lnTo>
                  <a:lnTo>
                    <a:pt x="1461604" y="29404"/>
                  </a:lnTo>
                  <a:lnTo>
                    <a:pt x="1419768" y="7769"/>
                  </a:lnTo>
                  <a:lnTo>
                    <a:pt x="1371597" y="0"/>
                  </a:lnTo>
                  <a:close/>
                </a:path>
              </a:pathLst>
            </a:custGeom>
            <a:solidFill>
              <a:srgbClr val="DAE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5887937" y="1860105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0" y="152403"/>
                  </a:moveTo>
                  <a:lnTo>
                    <a:pt x="7769" y="104232"/>
                  </a:lnTo>
                  <a:lnTo>
                    <a:pt x="29404" y="62395"/>
                  </a:lnTo>
                  <a:lnTo>
                    <a:pt x="62395" y="29404"/>
                  </a:lnTo>
                  <a:lnTo>
                    <a:pt x="104232" y="7769"/>
                  </a:lnTo>
                  <a:lnTo>
                    <a:pt x="152403" y="0"/>
                  </a:lnTo>
                  <a:lnTo>
                    <a:pt x="1371597" y="0"/>
                  </a:lnTo>
                  <a:lnTo>
                    <a:pt x="1419768" y="7769"/>
                  </a:lnTo>
                  <a:lnTo>
                    <a:pt x="1461604" y="29404"/>
                  </a:lnTo>
                  <a:lnTo>
                    <a:pt x="1494595" y="62395"/>
                  </a:lnTo>
                  <a:lnTo>
                    <a:pt x="1516230" y="104232"/>
                  </a:lnTo>
                  <a:lnTo>
                    <a:pt x="1524000" y="152403"/>
                  </a:lnTo>
                  <a:lnTo>
                    <a:pt x="1524000" y="761996"/>
                  </a:lnTo>
                  <a:lnTo>
                    <a:pt x="1516230" y="810167"/>
                  </a:lnTo>
                  <a:lnTo>
                    <a:pt x="1494595" y="852004"/>
                  </a:lnTo>
                  <a:lnTo>
                    <a:pt x="1461604" y="884995"/>
                  </a:lnTo>
                  <a:lnTo>
                    <a:pt x="1419768" y="906630"/>
                  </a:lnTo>
                  <a:lnTo>
                    <a:pt x="1371597" y="914400"/>
                  </a:lnTo>
                  <a:lnTo>
                    <a:pt x="152403" y="914400"/>
                  </a:lnTo>
                  <a:lnTo>
                    <a:pt x="104232" y="906630"/>
                  </a:lnTo>
                  <a:lnTo>
                    <a:pt x="62395" y="884995"/>
                  </a:lnTo>
                  <a:lnTo>
                    <a:pt x="29404" y="852004"/>
                  </a:lnTo>
                  <a:lnTo>
                    <a:pt x="7769" y="810167"/>
                  </a:lnTo>
                  <a:lnTo>
                    <a:pt x="0" y="761996"/>
                  </a:lnTo>
                  <a:lnTo>
                    <a:pt x="0" y="152403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6110569" y="2096515"/>
            <a:ext cx="10795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310" dirty="0">
                <a:solidFill>
                  <a:srgbClr val="C00000"/>
                </a:solidFill>
                <a:latin typeface="Arial"/>
                <a:cs typeface="Arial"/>
              </a:rPr>
              <a:t>F</a:t>
            </a:r>
            <a:r>
              <a:rPr sz="2400" spc="-245" dirty="0">
                <a:solidFill>
                  <a:srgbClr val="C00000"/>
                </a:solidFill>
                <a:latin typeface="Arial"/>
                <a:cs typeface="Arial"/>
              </a:rPr>
              <a:t>e</a:t>
            </a:r>
            <a:r>
              <a:rPr sz="2400" spc="-240" dirty="0">
                <a:solidFill>
                  <a:srgbClr val="C00000"/>
                </a:solidFill>
                <a:latin typeface="Arial"/>
                <a:cs typeface="Arial"/>
              </a:rPr>
              <a:t>a</a:t>
            </a:r>
            <a:r>
              <a:rPr sz="2400" spc="114" dirty="0">
                <a:solidFill>
                  <a:srgbClr val="C00000"/>
                </a:solidFill>
                <a:latin typeface="Arial"/>
                <a:cs typeface="Arial"/>
              </a:rPr>
              <a:t>t</a:t>
            </a:r>
            <a:r>
              <a:rPr sz="2400" spc="-90" dirty="0">
                <a:solidFill>
                  <a:srgbClr val="C00000"/>
                </a:solidFill>
                <a:latin typeface="Arial"/>
                <a:cs typeface="Arial"/>
              </a:rPr>
              <a:t>u</a:t>
            </a:r>
            <a:r>
              <a:rPr sz="2400" spc="-15" dirty="0">
                <a:solidFill>
                  <a:srgbClr val="C00000"/>
                </a:solidFill>
                <a:latin typeface="Arial"/>
                <a:cs typeface="Arial"/>
              </a:rPr>
              <a:t>r</a:t>
            </a:r>
            <a:r>
              <a:rPr sz="2400" spc="-150" dirty="0">
                <a:solidFill>
                  <a:srgbClr val="C00000"/>
                </a:solidFill>
                <a:latin typeface="Arial"/>
                <a:cs typeface="Arial"/>
              </a:rPr>
              <a:t>e</a:t>
            </a:r>
            <a:r>
              <a:rPr sz="2400" spc="-275" dirty="0">
                <a:solidFill>
                  <a:srgbClr val="C00000"/>
                </a:solidFill>
                <a:latin typeface="Arial"/>
                <a:cs typeface="Arial"/>
              </a:rPr>
              <a:t>s</a:t>
            </a:r>
            <a:endParaRPr sz="2400" dirty="0">
              <a:solidFill>
                <a:srgbClr val="C00000"/>
              </a:solidFill>
              <a:latin typeface="Arial"/>
              <a:cs typeface="Arial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5201351" y="2769878"/>
            <a:ext cx="546100" cy="317500"/>
            <a:chOff x="5201351" y="2769878"/>
            <a:chExt cx="546100" cy="317500"/>
          </a:xfrm>
        </p:grpSpPr>
        <p:sp>
          <p:nvSpPr>
            <p:cNvPr id="21" name="object 21"/>
            <p:cNvSpPr/>
            <p:nvPr/>
          </p:nvSpPr>
          <p:spPr>
            <a:xfrm>
              <a:off x="5207701" y="2776228"/>
              <a:ext cx="533400" cy="304800"/>
            </a:xfrm>
            <a:custGeom>
              <a:avLst/>
              <a:gdLst/>
              <a:ahLst/>
              <a:cxnLst/>
              <a:rect l="l" t="t" r="r" b="b"/>
              <a:pathLst>
                <a:path w="533400" h="304800">
                  <a:moveTo>
                    <a:pt x="381000" y="0"/>
                  </a:moveTo>
                  <a:lnTo>
                    <a:pt x="381000" y="76200"/>
                  </a:lnTo>
                  <a:lnTo>
                    <a:pt x="0" y="76200"/>
                  </a:lnTo>
                  <a:lnTo>
                    <a:pt x="0" y="228600"/>
                  </a:lnTo>
                  <a:lnTo>
                    <a:pt x="381000" y="228600"/>
                  </a:lnTo>
                  <a:lnTo>
                    <a:pt x="381000" y="304800"/>
                  </a:lnTo>
                  <a:lnTo>
                    <a:pt x="533400" y="152400"/>
                  </a:lnTo>
                  <a:lnTo>
                    <a:pt x="381000" y="0"/>
                  </a:lnTo>
                  <a:close/>
                </a:path>
              </a:pathLst>
            </a:custGeom>
            <a:solidFill>
              <a:srgbClr val="4472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5207701" y="2776228"/>
              <a:ext cx="533400" cy="304800"/>
            </a:xfrm>
            <a:custGeom>
              <a:avLst/>
              <a:gdLst/>
              <a:ahLst/>
              <a:cxnLst/>
              <a:rect l="l" t="t" r="r" b="b"/>
              <a:pathLst>
                <a:path w="533400" h="304800">
                  <a:moveTo>
                    <a:pt x="0" y="76200"/>
                  </a:moveTo>
                  <a:lnTo>
                    <a:pt x="381000" y="76200"/>
                  </a:lnTo>
                  <a:lnTo>
                    <a:pt x="381000" y="0"/>
                  </a:lnTo>
                  <a:lnTo>
                    <a:pt x="533400" y="152400"/>
                  </a:lnTo>
                  <a:lnTo>
                    <a:pt x="381000" y="304800"/>
                  </a:lnTo>
                  <a:lnTo>
                    <a:pt x="381000" y="228600"/>
                  </a:lnTo>
                  <a:lnTo>
                    <a:pt x="0" y="228600"/>
                  </a:lnTo>
                  <a:lnTo>
                    <a:pt x="0" y="7620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3" name="object 23"/>
          <p:cNvGrpSpPr/>
          <p:nvPr/>
        </p:nvGrpSpPr>
        <p:grpSpPr>
          <a:xfrm>
            <a:off x="7479418" y="2415016"/>
            <a:ext cx="513080" cy="401320"/>
            <a:chOff x="7479418" y="2415016"/>
            <a:chExt cx="513080" cy="401320"/>
          </a:xfrm>
        </p:grpSpPr>
        <p:sp>
          <p:nvSpPr>
            <p:cNvPr id="24" name="object 24"/>
            <p:cNvSpPr/>
            <p:nvPr/>
          </p:nvSpPr>
          <p:spPr>
            <a:xfrm>
              <a:off x="7485768" y="2421366"/>
              <a:ext cx="500380" cy="388620"/>
            </a:xfrm>
            <a:custGeom>
              <a:avLst/>
              <a:gdLst/>
              <a:ahLst/>
              <a:cxnLst/>
              <a:rect l="l" t="t" r="r" b="b"/>
              <a:pathLst>
                <a:path w="500379" h="388619">
                  <a:moveTo>
                    <a:pt x="76200" y="0"/>
                  </a:moveTo>
                  <a:lnTo>
                    <a:pt x="0" y="131982"/>
                  </a:lnTo>
                  <a:lnTo>
                    <a:pt x="329956" y="322482"/>
                  </a:lnTo>
                  <a:lnTo>
                    <a:pt x="291856" y="388473"/>
                  </a:lnTo>
                  <a:lnTo>
                    <a:pt x="500038" y="332691"/>
                  </a:lnTo>
                  <a:lnTo>
                    <a:pt x="444256" y="124508"/>
                  </a:lnTo>
                  <a:lnTo>
                    <a:pt x="406156" y="1905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4472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7485768" y="2421366"/>
              <a:ext cx="500380" cy="388620"/>
            </a:xfrm>
            <a:custGeom>
              <a:avLst/>
              <a:gdLst/>
              <a:ahLst/>
              <a:cxnLst/>
              <a:rect l="l" t="t" r="r" b="b"/>
              <a:pathLst>
                <a:path w="500379" h="388619">
                  <a:moveTo>
                    <a:pt x="76200" y="0"/>
                  </a:moveTo>
                  <a:lnTo>
                    <a:pt x="406155" y="190500"/>
                  </a:lnTo>
                  <a:lnTo>
                    <a:pt x="444255" y="124508"/>
                  </a:lnTo>
                  <a:lnTo>
                    <a:pt x="500038" y="332690"/>
                  </a:lnTo>
                  <a:lnTo>
                    <a:pt x="291855" y="388473"/>
                  </a:lnTo>
                  <a:lnTo>
                    <a:pt x="329955" y="322482"/>
                  </a:lnTo>
                  <a:lnTo>
                    <a:pt x="0" y="131982"/>
                  </a:lnTo>
                  <a:lnTo>
                    <a:pt x="76200" y="0"/>
                  </a:lnTo>
                  <a:close/>
                </a:path>
              </a:pathLst>
            </a:custGeom>
            <a:ln w="12699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6" name="object 26"/>
          <p:cNvGrpSpPr/>
          <p:nvPr/>
        </p:nvGrpSpPr>
        <p:grpSpPr>
          <a:xfrm>
            <a:off x="7500604" y="3044535"/>
            <a:ext cx="471170" cy="429259"/>
            <a:chOff x="7500604" y="3044535"/>
            <a:chExt cx="471170" cy="429259"/>
          </a:xfrm>
        </p:grpSpPr>
        <p:sp>
          <p:nvSpPr>
            <p:cNvPr id="27" name="object 27"/>
            <p:cNvSpPr/>
            <p:nvPr/>
          </p:nvSpPr>
          <p:spPr>
            <a:xfrm>
              <a:off x="7506954" y="3050884"/>
              <a:ext cx="458470" cy="416559"/>
            </a:xfrm>
            <a:custGeom>
              <a:avLst/>
              <a:gdLst/>
              <a:ahLst/>
              <a:cxnLst/>
              <a:rect l="l" t="t" r="r" b="b"/>
              <a:pathLst>
                <a:path w="458470" h="416560">
                  <a:moveTo>
                    <a:pt x="243939" y="0"/>
                  </a:moveTo>
                  <a:lnTo>
                    <a:pt x="292256" y="58922"/>
                  </a:lnTo>
                  <a:lnTo>
                    <a:pt x="0" y="298576"/>
                  </a:lnTo>
                  <a:lnTo>
                    <a:pt x="96634" y="416422"/>
                  </a:lnTo>
                  <a:lnTo>
                    <a:pt x="388891" y="176768"/>
                  </a:lnTo>
                  <a:lnTo>
                    <a:pt x="437208" y="235690"/>
                  </a:lnTo>
                  <a:lnTo>
                    <a:pt x="458419" y="21211"/>
                  </a:lnTo>
                  <a:lnTo>
                    <a:pt x="243939" y="0"/>
                  </a:lnTo>
                  <a:close/>
                </a:path>
              </a:pathLst>
            </a:custGeom>
            <a:solidFill>
              <a:srgbClr val="4472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7506954" y="3050885"/>
              <a:ext cx="458470" cy="416559"/>
            </a:xfrm>
            <a:custGeom>
              <a:avLst/>
              <a:gdLst/>
              <a:ahLst/>
              <a:cxnLst/>
              <a:rect l="l" t="t" r="r" b="b"/>
              <a:pathLst>
                <a:path w="458470" h="416560">
                  <a:moveTo>
                    <a:pt x="0" y="298576"/>
                  </a:moveTo>
                  <a:lnTo>
                    <a:pt x="292256" y="58922"/>
                  </a:lnTo>
                  <a:lnTo>
                    <a:pt x="243938" y="0"/>
                  </a:lnTo>
                  <a:lnTo>
                    <a:pt x="458418" y="21210"/>
                  </a:lnTo>
                  <a:lnTo>
                    <a:pt x="437208" y="235690"/>
                  </a:lnTo>
                  <a:lnTo>
                    <a:pt x="388891" y="176767"/>
                  </a:lnTo>
                  <a:lnTo>
                    <a:pt x="96634" y="416422"/>
                  </a:lnTo>
                  <a:lnTo>
                    <a:pt x="0" y="298576"/>
                  </a:lnTo>
                  <a:close/>
                </a:path>
              </a:pathLst>
            </a:custGeom>
            <a:ln w="12699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9" name="object 29"/>
          <p:cNvGrpSpPr/>
          <p:nvPr/>
        </p:nvGrpSpPr>
        <p:grpSpPr>
          <a:xfrm>
            <a:off x="4858451" y="5085928"/>
            <a:ext cx="1765300" cy="927100"/>
            <a:chOff x="4858451" y="5085928"/>
            <a:chExt cx="1765300" cy="927100"/>
          </a:xfrm>
        </p:grpSpPr>
        <p:sp>
          <p:nvSpPr>
            <p:cNvPr id="30" name="object 30"/>
            <p:cNvSpPr/>
            <p:nvPr/>
          </p:nvSpPr>
          <p:spPr>
            <a:xfrm>
              <a:off x="4864801" y="5092278"/>
              <a:ext cx="1752600" cy="914400"/>
            </a:xfrm>
            <a:custGeom>
              <a:avLst/>
              <a:gdLst/>
              <a:ahLst/>
              <a:cxnLst/>
              <a:rect l="l" t="t" r="r" b="b"/>
              <a:pathLst>
                <a:path w="1752600" h="914400">
                  <a:moveTo>
                    <a:pt x="1600196" y="0"/>
                  </a:moveTo>
                  <a:lnTo>
                    <a:pt x="152403" y="0"/>
                  </a:lnTo>
                  <a:lnTo>
                    <a:pt x="104232" y="7769"/>
                  </a:lnTo>
                  <a:lnTo>
                    <a:pt x="62396" y="29405"/>
                  </a:lnTo>
                  <a:lnTo>
                    <a:pt x="29405" y="62396"/>
                  </a:lnTo>
                  <a:lnTo>
                    <a:pt x="7769" y="104232"/>
                  </a:lnTo>
                  <a:lnTo>
                    <a:pt x="0" y="152403"/>
                  </a:lnTo>
                  <a:lnTo>
                    <a:pt x="0" y="761996"/>
                  </a:lnTo>
                  <a:lnTo>
                    <a:pt x="7769" y="810167"/>
                  </a:lnTo>
                  <a:lnTo>
                    <a:pt x="29405" y="852003"/>
                  </a:lnTo>
                  <a:lnTo>
                    <a:pt x="62396" y="884994"/>
                  </a:lnTo>
                  <a:lnTo>
                    <a:pt x="104232" y="906630"/>
                  </a:lnTo>
                  <a:lnTo>
                    <a:pt x="152403" y="914399"/>
                  </a:lnTo>
                  <a:lnTo>
                    <a:pt x="1600196" y="914399"/>
                  </a:lnTo>
                  <a:lnTo>
                    <a:pt x="1648367" y="906630"/>
                  </a:lnTo>
                  <a:lnTo>
                    <a:pt x="1690203" y="884994"/>
                  </a:lnTo>
                  <a:lnTo>
                    <a:pt x="1723194" y="852003"/>
                  </a:lnTo>
                  <a:lnTo>
                    <a:pt x="1744830" y="810167"/>
                  </a:lnTo>
                  <a:lnTo>
                    <a:pt x="1752600" y="761996"/>
                  </a:lnTo>
                  <a:lnTo>
                    <a:pt x="1752600" y="152403"/>
                  </a:lnTo>
                  <a:lnTo>
                    <a:pt x="1744830" y="104232"/>
                  </a:lnTo>
                  <a:lnTo>
                    <a:pt x="1723194" y="62396"/>
                  </a:lnTo>
                  <a:lnTo>
                    <a:pt x="1690203" y="29405"/>
                  </a:lnTo>
                  <a:lnTo>
                    <a:pt x="1648367" y="7769"/>
                  </a:lnTo>
                  <a:lnTo>
                    <a:pt x="1600196" y="0"/>
                  </a:lnTo>
                  <a:close/>
                </a:path>
              </a:pathLst>
            </a:custGeom>
            <a:solidFill>
              <a:srgbClr val="DAE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4864801" y="5092278"/>
              <a:ext cx="1752600" cy="914400"/>
            </a:xfrm>
            <a:custGeom>
              <a:avLst/>
              <a:gdLst/>
              <a:ahLst/>
              <a:cxnLst/>
              <a:rect l="l" t="t" r="r" b="b"/>
              <a:pathLst>
                <a:path w="1752600" h="914400">
                  <a:moveTo>
                    <a:pt x="0" y="152403"/>
                  </a:moveTo>
                  <a:lnTo>
                    <a:pt x="7769" y="104232"/>
                  </a:lnTo>
                  <a:lnTo>
                    <a:pt x="29405" y="62396"/>
                  </a:lnTo>
                  <a:lnTo>
                    <a:pt x="62396" y="29405"/>
                  </a:lnTo>
                  <a:lnTo>
                    <a:pt x="104232" y="7769"/>
                  </a:lnTo>
                  <a:lnTo>
                    <a:pt x="152403" y="0"/>
                  </a:lnTo>
                  <a:lnTo>
                    <a:pt x="1600196" y="0"/>
                  </a:lnTo>
                  <a:lnTo>
                    <a:pt x="1648367" y="7769"/>
                  </a:lnTo>
                  <a:lnTo>
                    <a:pt x="1690204" y="29405"/>
                  </a:lnTo>
                  <a:lnTo>
                    <a:pt x="1723195" y="62396"/>
                  </a:lnTo>
                  <a:lnTo>
                    <a:pt x="1744830" y="104232"/>
                  </a:lnTo>
                  <a:lnTo>
                    <a:pt x="1752600" y="152403"/>
                  </a:lnTo>
                  <a:lnTo>
                    <a:pt x="1752600" y="761996"/>
                  </a:lnTo>
                  <a:lnTo>
                    <a:pt x="1744830" y="810167"/>
                  </a:lnTo>
                  <a:lnTo>
                    <a:pt x="1723195" y="852003"/>
                  </a:lnTo>
                  <a:lnTo>
                    <a:pt x="1690204" y="884994"/>
                  </a:lnTo>
                  <a:lnTo>
                    <a:pt x="1648367" y="906630"/>
                  </a:lnTo>
                  <a:lnTo>
                    <a:pt x="1600196" y="914400"/>
                  </a:lnTo>
                  <a:lnTo>
                    <a:pt x="152403" y="914400"/>
                  </a:lnTo>
                  <a:lnTo>
                    <a:pt x="104232" y="906630"/>
                  </a:lnTo>
                  <a:lnTo>
                    <a:pt x="62396" y="884994"/>
                  </a:lnTo>
                  <a:lnTo>
                    <a:pt x="29405" y="852003"/>
                  </a:lnTo>
                  <a:lnTo>
                    <a:pt x="7769" y="810167"/>
                  </a:lnTo>
                  <a:lnTo>
                    <a:pt x="0" y="761996"/>
                  </a:lnTo>
                  <a:lnTo>
                    <a:pt x="0" y="152403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2" name="object 32"/>
          <p:cNvSpPr txBox="1"/>
          <p:nvPr/>
        </p:nvSpPr>
        <p:spPr>
          <a:xfrm>
            <a:off x="5201732" y="5327396"/>
            <a:ext cx="10795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310" dirty="0">
                <a:solidFill>
                  <a:srgbClr val="C00000"/>
                </a:solidFill>
                <a:latin typeface="Arial"/>
                <a:cs typeface="Arial"/>
              </a:rPr>
              <a:t>F</a:t>
            </a:r>
            <a:r>
              <a:rPr sz="2400" spc="-245" dirty="0">
                <a:solidFill>
                  <a:srgbClr val="C00000"/>
                </a:solidFill>
                <a:latin typeface="Arial"/>
                <a:cs typeface="Arial"/>
              </a:rPr>
              <a:t>e</a:t>
            </a:r>
            <a:r>
              <a:rPr sz="2400" spc="-240" dirty="0">
                <a:solidFill>
                  <a:srgbClr val="C00000"/>
                </a:solidFill>
                <a:latin typeface="Arial"/>
                <a:cs typeface="Arial"/>
              </a:rPr>
              <a:t>a</a:t>
            </a:r>
            <a:r>
              <a:rPr sz="2400" spc="114" dirty="0">
                <a:solidFill>
                  <a:srgbClr val="C00000"/>
                </a:solidFill>
                <a:latin typeface="Arial"/>
                <a:cs typeface="Arial"/>
              </a:rPr>
              <a:t>t</a:t>
            </a:r>
            <a:r>
              <a:rPr sz="2400" spc="-90" dirty="0">
                <a:solidFill>
                  <a:srgbClr val="C00000"/>
                </a:solidFill>
                <a:latin typeface="Arial"/>
                <a:cs typeface="Arial"/>
              </a:rPr>
              <a:t>u</a:t>
            </a:r>
            <a:r>
              <a:rPr sz="2400" spc="-15" dirty="0">
                <a:solidFill>
                  <a:srgbClr val="C00000"/>
                </a:solidFill>
                <a:latin typeface="Arial"/>
                <a:cs typeface="Arial"/>
              </a:rPr>
              <a:t>r</a:t>
            </a:r>
            <a:r>
              <a:rPr sz="2400" spc="-150" dirty="0">
                <a:solidFill>
                  <a:srgbClr val="C00000"/>
                </a:solidFill>
                <a:latin typeface="Arial"/>
                <a:cs typeface="Arial"/>
              </a:rPr>
              <a:t>e</a:t>
            </a:r>
            <a:r>
              <a:rPr sz="2400" spc="-275" dirty="0">
                <a:solidFill>
                  <a:srgbClr val="C00000"/>
                </a:solidFill>
                <a:latin typeface="Arial"/>
                <a:cs typeface="Arial"/>
              </a:rPr>
              <a:t>s</a:t>
            </a:r>
            <a:endParaRPr sz="2400" dirty="0">
              <a:solidFill>
                <a:srgbClr val="C00000"/>
              </a:solidFill>
              <a:latin typeface="Arial"/>
              <a:cs typeface="Arial"/>
            </a:endParaRPr>
          </a:p>
        </p:txBody>
      </p:sp>
      <p:grpSp>
        <p:nvGrpSpPr>
          <p:cNvPr id="33" name="object 33"/>
          <p:cNvGrpSpPr/>
          <p:nvPr/>
        </p:nvGrpSpPr>
        <p:grpSpPr>
          <a:xfrm>
            <a:off x="4248851" y="5390728"/>
            <a:ext cx="546100" cy="317500"/>
            <a:chOff x="4248851" y="5390728"/>
            <a:chExt cx="546100" cy="317500"/>
          </a:xfrm>
        </p:grpSpPr>
        <p:sp>
          <p:nvSpPr>
            <p:cNvPr id="34" name="object 34"/>
            <p:cNvSpPr/>
            <p:nvPr/>
          </p:nvSpPr>
          <p:spPr>
            <a:xfrm>
              <a:off x="4255201" y="5397078"/>
              <a:ext cx="533400" cy="304800"/>
            </a:xfrm>
            <a:custGeom>
              <a:avLst/>
              <a:gdLst/>
              <a:ahLst/>
              <a:cxnLst/>
              <a:rect l="l" t="t" r="r" b="b"/>
              <a:pathLst>
                <a:path w="533400" h="304800">
                  <a:moveTo>
                    <a:pt x="381000" y="0"/>
                  </a:moveTo>
                  <a:lnTo>
                    <a:pt x="381000" y="76201"/>
                  </a:lnTo>
                  <a:lnTo>
                    <a:pt x="0" y="76201"/>
                  </a:lnTo>
                  <a:lnTo>
                    <a:pt x="0" y="228601"/>
                  </a:lnTo>
                  <a:lnTo>
                    <a:pt x="381000" y="228601"/>
                  </a:lnTo>
                  <a:lnTo>
                    <a:pt x="381000" y="304799"/>
                  </a:lnTo>
                  <a:lnTo>
                    <a:pt x="533400" y="152399"/>
                  </a:lnTo>
                  <a:lnTo>
                    <a:pt x="381000" y="0"/>
                  </a:lnTo>
                  <a:close/>
                </a:path>
              </a:pathLst>
            </a:custGeom>
            <a:solidFill>
              <a:srgbClr val="4472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4255201" y="5397078"/>
              <a:ext cx="533400" cy="304800"/>
            </a:xfrm>
            <a:custGeom>
              <a:avLst/>
              <a:gdLst/>
              <a:ahLst/>
              <a:cxnLst/>
              <a:rect l="l" t="t" r="r" b="b"/>
              <a:pathLst>
                <a:path w="533400" h="304800">
                  <a:moveTo>
                    <a:pt x="0" y="76200"/>
                  </a:moveTo>
                  <a:lnTo>
                    <a:pt x="381000" y="76200"/>
                  </a:lnTo>
                  <a:lnTo>
                    <a:pt x="381000" y="0"/>
                  </a:lnTo>
                  <a:lnTo>
                    <a:pt x="533400" y="152400"/>
                  </a:lnTo>
                  <a:lnTo>
                    <a:pt x="381000" y="304800"/>
                  </a:lnTo>
                  <a:lnTo>
                    <a:pt x="381000" y="228600"/>
                  </a:lnTo>
                  <a:lnTo>
                    <a:pt x="0" y="228600"/>
                  </a:lnTo>
                  <a:lnTo>
                    <a:pt x="0" y="7620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6" name="object 36"/>
          <p:cNvSpPr txBox="1"/>
          <p:nvPr/>
        </p:nvSpPr>
        <p:spPr>
          <a:xfrm>
            <a:off x="361827" y="5236662"/>
            <a:ext cx="1022350" cy="873760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183515" marR="5080" indent="-171450">
              <a:lnSpc>
                <a:spcPct val="102499"/>
              </a:lnSpc>
              <a:spcBef>
                <a:spcPts val="10"/>
              </a:spcBef>
            </a:pPr>
            <a:r>
              <a:rPr sz="2750" spc="-509" dirty="0">
                <a:latin typeface="Arial"/>
                <a:cs typeface="Arial"/>
              </a:rPr>
              <a:t>T</a:t>
            </a:r>
            <a:r>
              <a:rPr sz="2750" spc="-225" dirty="0">
                <a:latin typeface="Arial"/>
                <a:cs typeface="Arial"/>
              </a:rPr>
              <a:t>e</a:t>
            </a:r>
            <a:r>
              <a:rPr sz="2750" spc="-330" dirty="0">
                <a:latin typeface="Arial"/>
                <a:cs typeface="Arial"/>
              </a:rPr>
              <a:t>s</a:t>
            </a:r>
            <a:r>
              <a:rPr sz="2750" spc="160" dirty="0">
                <a:latin typeface="Arial"/>
                <a:cs typeface="Arial"/>
              </a:rPr>
              <a:t>t</a:t>
            </a:r>
            <a:r>
              <a:rPr sz="2750" spc="10" dirty="0">
                <a:latin typeface="Arial"/>
                <a:cs typeface="Arial"/>
              </a:rPr>
              <a:t>i</a:t>
            </a:r>
            <a:r>
              <a:rPr sz="2750" spc="-80" dirty="0">
                <a:latin typeface="Arial"/>
                <a:cs typeface="Arial"/>
              </a:rPr>
              <a:t>n</a:t>
            </a:r>
            <a:r>
              <a:rPr sz="2750" spc="-145" dirty="0">
                <a:latin typeface="Arial"/>
                <a:cs typeface="Arial"/>
              </a:rPr>
              <a:t>g  </a:t>
            </a:r>
            <a:r>
              <a:rPr sz="2750" spc="-15" dirty="0">
                <a:latin typeface="Arial"/>
                <a:cs typeface="Arial"/>
              </a:rPr>
              <a:t>time</a:t>
            </a:r>
            <a:endParaRPr sz="2750">
              <a:latin typeface="Arial"/>
              <a:cs typeface="Arial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2657541" y="5933947"/>
            <a:ext cx="14770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215" dirty="0">
                <a:latin typeface="Arial"/>
                <a:cs typeface="Arial"/>
              </a:rPr>
              <a:t>Test</a:t>
            </a:r>
            <a:r>
              <a:rPr sz="2400" spc="-204" dirty="0">
                <a:latin typeface="Arial"/>
                <a:cs typeface="Arial"/>
              </a:rPr>
              <a:t> </a:t>
            </a:r>
            <a:r>
              <a:rPr sz="2400" spc="-180" dirty="0">
                <a:latin typeface="Arial"/>
                <a:cs typeface="Arial"/>
              </a:rPr>
              <a:t>Sample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38" name="object 38"/>
          <p:cNvGrpSpPr/>
          <p:nvPr/>
        </p:nvGrpSpPr>
        <p:grpSpPr>
          <a:xfrm>
            <a:off x="9597060" y="2715440"/>
            <a:ext cx="546100" cy="317500"/>
            <a:chOff x="9597060" y="2715440"/>
            <a:chExt cx="546100" cy="317500"/>
          </a:xfrm>
        </p:grpSpPr>
        <p:sp>
          <p:nvSpPr>
            <p:cNvPr id="39" name="object 39"/>
            <p:cNvSpPr/>
            <p:nvPr/>
          </p:nvSpPr>
          <p:spPr>
            <a:xfrm>
              <a:off x="9603410" y="2721790"/>
              <a:ext cx="533400" cy="304800"/>
            </a:xfrm>
            <a:custGeom>
              <a:avLst/>
              <a:gdLst/>
              <a:ahLst/>
              <a:cxnLst/>
              <a:rect l="l" t="t" r="r" b="b"/>
              <a:pathLst>
                <a:path w="533400" h="304800">
                  <a:moveTo>
                    <a:pt x="381000" y="0"/>
                  </a:moveTo>
                  <a:lnTo>
                    <a:pt x="381000" y="76200"/>
                  </a:lnTo>
                  <a:lnTo>
                    <a:pt x="0" y="76200"/>
                  </a:lnTo>
                  <a:lnTo>
                    <a:pt x="0" y="228600"/>
                  </a:lnTo>
                  <a:lnTo>
                    <a:pt x="381000" y="228600"/>
                  </a:lnTo>
                  <a:lnTo>
                    <a:pt x="381000" y="304800"/>
                  </a:lnTo>
                  <a:lnTo>
                    <a:pt x="533400" y="152400"/>
                  </a:lnTo>
                  <a:lnTo>
                    <a:pt x="381000" y="0"/>
                  </a:lnTo>
                  <a:close/>
                </a:path>
              </a:pathLst>
            </a:custGeom>
            <a:solidFill>
              <a:srgbClr val="4472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9603410" y="2721790"/>
              <a:ext cx="533400" cy="304800"/>
            </a:xfrm>
            <a:custGeom>
              <a:avLst/>
              <a:gdLst/>
              <a:ahLst/>
              <a:cxnLst/>
              <a:rect l="l" t="t" r="r" b="b"/>
              <a:pathLst>
                <a:path w="533400" h="304800">
                  <a:moveTo>
                    <a:pt x="0" y="76200"/>
                  </a:moveTo>
                  <a:lnTo>
                    <a:pt x="381000" y="76200"/>
                  </a:lnTo>
                  <a:lnTo>
                    <a:pt x="381000" y="0"/>
                  </a:lnTo>
                  <a:lnTo>
                    <a:pt x="533400" y="152400"/>
                  </a:lnTo>
                  <a:lnTo>
                    <a:pt x="381000" y="304800"/>
                  </a:lnTo>
                  <a:lnTo>
                    <a:pt x="381000" y="228600"/>
                  </a:lnTo>
                  <a:lnTo>
                    <a:pt x="0" y="228600"/>
                  </a:lnTo>
                  <a:lnTo>
                    <a:pt x="0" y="7620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41" name="object 41"/>
          <p:cNvGrpSpPr/>
          <p:nvPr/>
        </p:nvGrpSpPr>
        <p:grpSpPr>
          <a:xfrm>
            <a:off x="10224988" y="2410640"/>
            <a:ext cx="1536700" cy="927100"/>
            <a:chOff x="10224988" y="2410640"/>
            <a:chExt cx="1536700" cy="927100"/>
          </a:xfrm>
        </p:grpSpPr>
        <p:sp>
          <p:nvSpPr>
            <p:cNvPr id="42" name="object 42"/>
            <p:cNvSpPr/>
            <p:nvPr/>
          </p:nvSpPr>
          <p:spPr>
            <a:xfrm>
              <a:off x="10231338" y="2416990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1371596" y="0"/>
                  </a:moveTo>
                  <a:lnTo>
                    <a:pt x="152402" y="0"/>
                  </a:lnTo>
                  <a:lnTo>
                    <a:pt x="104231" y="7769"/>
                  </a:lnTo>
                  <a:lnTo>
                    <a:pt x="62395" y="29404"/>
                  </a:lnTo>
                  <a:lnTo>
                    <a:pt x="29404" y="62395"/>
                  </a:lnTo>
                  <a:lnTo>
                    <a:pt x="7769" y="104231"/>
                  </a:lnTo>
                  <a:lnTo>
                    <a:pt x="0" y="152402"/>
                  </a:lnTo>
                  <a:lnTo>
                    <a:pt x="0" y="761996"/>
                  </a:lnTo>
                  <a:lnTo>
                    <a:pt x="7769" y="810167"/>
                  </a:lnTo>
                  <a:lnTo>
                    <a:pt x="29404" y="852003"/>
                  </a:lnTo>
                  <a:lnTo>
                    <a:pt x="62395" y="884994"/>
                  </a:lnTo>
                  <a:lnTo>
                    <a:pt x="104231" y="906630"/>
                  </a:lnTo>
                  <a:lnTo>
                    <a:pt x="152402" y="914400"/>
                  </a:lnTo>
                  <a:lnTo>
                    <a:pt x="1371596" y="914400"/>
                  </a:lnTo>
                  <a:lnTo>
                    <a:pt x="1419767" y="906630"/>
                  </a:lnTo>
                  <a:lnTo>
                    <a:pt x="1461603" y="884994"/>
                  </a:lnTo>
                  <a:lnTo>
                    <a:pt x="1494594" y="852003"/>
                  </a:lnTo>
                  <a:lnTo>
                    <a:pt x="1516230" y="810167"/>
                  </a:lnTo>
                  <a:lnTo>
                    <a:pt x="1524000" y="761996"/>
                  </a:lnTo>
                  <a:lnTo>
                    <a:pt x="1524000" y="152402"/>
                  </a:lnTo>
                  <a:lnTo>
                    <a:pt x="1516230" y="104231"/>
                  </a:lnTo>
                  <a:lnTo>
                    <a:pt x="1494594" y="62395"/>
                  </a:lnTo>
                  <a:lnTo>
                    <a:pt x="1461603" y="29404"/>
                  </a:lnTo>
                  <a:lnTo>
                    <a:pt x="1419767" y="7769"/>
                  </a:lnTo>
                  <a:lnTo>
                    <a:pt x="1371596" y="0"/>
                  </a:lnTo>
                  <a:close/>
                </a:path>
              </a:pathLst>
            </a:custGeom>
            <a:solidFill>
              <a:srgbClr val="DAE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3" name="object 43"/>
            <p:cNvSpPr/>
            <p:nvPr/>
          </p:nvSpPr>
          <p:spPr>
            <a:xfrm>
              <a:off x="10231338" y="2416990"/>
              <a:ext cx="1524000" cy="914400"/>
            </a:xfrm>
            <a:custGeom>
              <a:avLst/>
              <a:gdLst/>
              <a:ahLst/>
              <a:cxnLst/>
              <a:rect l="l" t="t" r="r" b="b"/>
              <a:pathLst>
                <a:path w="1524000" h="914400">
                  <a:moveTo>
                    <a:pt x="0" y="152403"/>
                  </a:moveTo>
                  <a:lnTo>
                    <a:pt x="7769" y="104232"/>
                  </a:lnTo>
                  <a:lnTo>
                    <a:pt x="29404" y="62395"/>
                  </a:lnTo>
                  <a:lnTo>
                    <a:pt x="62395" y="29404"/>
                  </a:lnTo>
                  <a:lnTo>
                    <a:pt x="104232" y="7769"/>
                  </a:lnTo>
                  <a:lnTo>
                    <a:pt x="152403" y="0"/>
                  </a:lnTo>
                  <a:lnTo>
                    <a:pt x="1371597" y="0"/>
                  </a:lnTo>
                  <a:lnTo>
                    <a:pt x="1419768" y="7769"/>
                  </a:lnTo>
                  <a:lnTo>
                    <a:pt x="1461604" y="29404"/>
                  </a:lnTo>
                  <a:lnTo>
                    <a:pt x="1494595" y="62395"/>
                  </a:lnTo>
                  <a:lnTo>
                    <a:pt x="1516230" y="104232"/>
                  </a:lnTo>
                  <a:lnTo>
                    <a:pt x="1524000" y="152403"/>
                  </a:lnTo>
                  <a:lnTo>
                    <a:pt x="1524000" y="761996"/>
                  </a:lnTo>
                  <a:lnTo>
                    <a:pt x="1516230" y="810167"/>
                  </a:lnTo>
                  <a:lnTo>
                    <a:pt x="1494595" y="852004"/>
                  </a:lnTo>
                  <a:lnTo>
                    <a:pt x="1461604" y="884995"/>
                  </a:lnTo>
                  <a:lnTo>
                    <a:pt x="1419768" y="906630"/>
                  </a:lnTo>
                  <a:lnTo>
                    <a:pt x="1371597" y="914400"/>
                  </a:lnTo>
                  <a:lnTo>
                    <a:pt x="152403" y="914400"/>
                  </a:lnTo>
                  <a:lnTo>
                    <a:pt x="104232" y="906630"/>
                  </a:lnTo>
                  <a:lnTo>
                    <a:pt x="62395" y="884995"/>
                  </a:lnTo>
                  <a:lnTo>
                    <a:pt x="29404" y="852004"/>
                  </a:lnTo>
                  <a:lnTo>
                    <a:pt x="7769" y="810167"/>
                  </a:lnTo>
                  <a:lnTo>
                    <a:pt x="0" y="761996"/>
                  </a:lnTo>
                  <a:lnTo>
                    <a:pt x="0" y="152403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4" name="object 44"/>
          <p:cNvSpPr txBox="1"/>
          <p:nvPr/>
        </p:nvSpPr>
        <p:spPr>
          <a:xfrm>
            <a:off x="10483750" y="2471420"/>
            <a:ext cx="101917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1285" marR="5080" indent="-109220">
              <a:lnSpc>
                <a:spcPct val="100000"/>
              </a:lnSpc>
              <a:spcBef>
                <a:spcPts val="100"/>
              </a:spcBef>
            </a:pPr>
            <a:r>
              <a:rPr sz="2400" spc="-250" dirty="0">
                <a:latin typeface="Arial"/>
                <a:cs typeface="Arial"/>
              </a:rPr>
              <a:t>L</a:t>
            </a:r>
            <a:r>
              <a:rPr sz="2400" spc="-240" dirty="0">
                <a:latin typeface="Arial"/>
                <a:cs typeface="Arial"/>
              </a:rPr>
              <a:t>e</a:t>
            </a:r>
            <a:r>
              <a:rPr sz="2400" spc="-95" dirty="0">
                <a:latin typeface="Arial"/>
                <a:cs typeface="Arial"/>
              </a:rPr>
              <a:t>ar</a:t>
            </a:r>
            <a:r>
              <a:rPr sz="2400" spc="-90" dirty="0">
                <a:latin typeface="Arial"/>
                <a:cs typeface="Arial"/>
              </a:rPr>
              <a:t>n</a:t>
            </a:r>
            <a:r>
              <a:rPr sz="2400" spc="-150" dirty="0">
                <a:latin typeface="Arial"/>
                <a:cs typeface="Arial"/>
              </a:rPr>
              <a:t>e</a:t>
            </a:r>
            <a:r>
              <a:rPr sz="2400" spc="-60" dirty="0">
                <a:latin typeface="Arial"/>
                <a:cs typeface="Arial"/>
              </a:rPr>
              <a:t>d  </a:t>
            </a:r>
            <a:r>
              <a:rPr sz="2400" spc="-90" dirty="0">
                <a:latin typeface="Arial"/>
                <a:cs typeface="Arial"/>
              </a:rPr>
              <a:t>model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45" name="object 45"/>
          <p:cNvGrpSpPr/>
          <p:nvPr/>
        </p:nvGrpSpPr>
        <p:grpSpPr>
          <a:xfrm>
            <a:off x="9881865" y="5104978"/>
            <a:ext cx="1765300" cy="927100"/>
            <a:chOff x="9881865" y="5104978"/>
            <a:chExt cx="1765300" cy="927100"/>
          </a:xfrm>
        </p:grpSpPr>
        <p:sp>
          <p:nvSpPr>
            <p:cNvPr id="46" name="object 46"/>
            <p:cNvSpPr/>
            <p:nvPr/>
          </p:nvSpPr>
          <p:spPr>
            <a:xfrm>
              <a:off x="9888215" y="5111328"/>
              <a:ext cx="1752600" cy="914400"/>
            </a:xfrm>
            <a:custGeom>
              <a:avLst/>
              <a:gdLst/>
              <a:ahLst/>
              <a:cxnLst/>
              <a:rect l="l" t="t" r="r" b="b"/>
              <a:pathLst>
                <a:path w="1752600" h="914400">
                  <a:moveTo>
                    <a:pt x="1600196" y="0"/>
                  </a:moveTo>
                  <a:lnTo>
                    <a:pt x="152403" y="0"/>
                  </a:lnTo>
                  <a:lnTo>
                    <a:pt x="104232" y="7769"/>
                  </a:lnTo>
                  <a:lnTo>
                    <a:pt x="62396" y="29405"/>
                  </a:lnTo>
                  <a:lnTo>
                    <a:pt x="29405" y="62396"/>
                  </a:lnTo>
                  <a:lnTo>
                    <a:pt x="7769" y="104232"/>
                  </a:lnTo>
                  <a:lnTo>
                    <a:pt x="0" y="152403"/>
                  </a:lnTo>
                  <a:lnTo>
                    <a:pt x="0" y="761996"/>
                  </a:lnTo>
                  <a:lnTo>
                    <a:pt x="7769" y="810167"/>
                  </a:lnTo>
                  <a:lnTo>
                    <a:pt x="29405" y="852003"/>
                  </a:lnTo>
                  <a:lnTo>
                    <a:pt x="62396" y="884994"/>
                  </a:lnTo>
                  <a:lnTo>
                    <a:pt x="104232" y="906630"/>
                  </a:lnTo>
                  <a:lnTo>
                    <a:pt x="152403" y="914399"/>
                  </a:lnTo>
                  <a:lnTo>
                    <a:pt x="1600196" y="914399"/>
                  </a:lnTo>
                  <a:lnTo>
                    <a:pt x="1648367" y="906630"/>
                  </a:lnTo>
                  <a:lnTo>
                    <a:pt x="1690203" y="884994"/>
                  </a:lnTo>
                  <a:lnTo>
                    <a:pt x="1723194" y="852003"/>
                  </a:lnTo>
                  <a:lnTo>
                    <a:pt x="1744830" y="810167"/>
                  </a:lnTo>
                  <a:lnTo>
                    <a:pt x="1752600" y="761996"/>
                  </a:lnTo>
                  <a:lnTo>
                    <a:pt x="1752600" y="152403"/>
                  </a:lnTo>
                  <a:lnTo>
                    <a:pt x="1744830" y="104232"/>
                  </a:lnTo>
                  <a:lnTo>
                    <a:pt x="1723194" y="62396"/>
                  </a:lnTo>
                  <a:lnTo>
                    <a:pt x="1690203" y="29405"/>
                  </a:lnTo>
                  <a:lnTo>
                    <a:pt x="1648367" y="7769"/>
                  </a:lnTo>
                  <a:lnTo>
                    <a:pt x="1600196" y="0"/>
                  </a:lnTo>
                  <a:close/>
                </a:path>
              </a:pathLst>
            </a:custGeom>
            <a:solidFill>
              <a:srgbClr val="DAE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7" name="object 47"/>
            <p:cNvSpPr/>
            <p:nvPr/>
          </p:nvSpPr>
          <p:spPr>
            <a:xfrm>
              <a:off x="9888215" y="5111328"/>
              <a:ext cx="1752600" cy="914400"/>
            </a:xfrm>
            <a:custGeom>
              <a:avLst/>
              <a:gdLst/>
              <a:ahLst/>
              <a:cxnLst/>
              <a:rect l="l" t="t" r="r" b="b"/>
              <a:pathLst>
                <a:path w="1752600" h="914400">
                  <a:moveTo>
                    <a:pt x="0" y="152403"/>
                  </a:moveTo>
                  <a:lnTo>
                    <a:pt x="7769" y="104232"/>
                  </a:lnTo>
                  <a:lnTo>
                    <a:pt x="29405" y="62396"/>
                  </a:lnTo>
                  <a:lnTo>
                    <a:pt x="62396" y="29405"/>
                  </a:lnTo>
                  <a:lnTo>
                    <a:pt x="104232" y="7769"/>
                  </a:lnTo>
                  <a:lnTo>
                    <a:pt x="152403" y="0"/>
                  </a:lnTo>
                  <a:lnTo>
                    <a:pt x="1600196" y="0"/>
                  </a:lnTo>
                  <a:lnTo>
                    <a:pt x="1648367" y="7769"/>
                  </a:lnTo>
                  <a:lnTo>
                    <a:pt x="1690204" y="29405"/>
                  </a:lnTo>
                  <a:lnTo>
                    <a:pt x="1723195" y="62396"/>
                  </a:lnTo>
                  <a:lnTo>
                    <a:pt x="1744830" y="104232"/>
                  </a:lnTo>
                  <a:lnTo>
                    <a:pt x="1752600" y="152403"/>
                  </a:lnTo>
                  <a:lnTo>
                    <a:pt x="1752600" y="761996"/>
                  </a:lnTo>
                  <a:lnTo>
                    <a:pt x="1744830" y="810167"/>
                  </a:lnTo>
                  <a:lnTo>
                    <a:pt x="1723195" y="852003"/>
                  </a:lnTo>
                  <a:lnTo>
                    <a:pt x="1690204" y="884994"/>
                  </a:lnTo>
                  <a:lnTo>
                    <a:pt x="1648367" y="906630"/>
                  </a:lnTo>
                  <a:lnTo>
                    <a:pt x="1600196" y="914400"/>
                  </a:lnTo>
                  <a:lnTo>
                    <a:pt x="152403" y="914400"/>
                  </a:lnTo>
                  <a:lnTo>
                    <a:pt x="104232" y="906630"/>
                  </a:lnTo>
                  <a:lnTo>
                    <a:pt x="62396" y="884994"/>
                  </a:lnTo>
                  <a:lnTo>
                    <a:pt x="29405" y="852003"/>
                  </a:lnTo>
                  <a:lnTo>
                    <a:pt x="7769" y="810167"/>
                  </a:lnTo>
                  <a:lnTo>
                    <a:pt x="0" y="761996"/>
                  </a:lnTo>
                  <a:lnTo>
                    <a:pt x="0" y="152403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8" name="object 48"/>
          <p:cNvSpPr txBox="1"/>
          <p:nvPr/>
        </p:nvSpPr>
        <p:spPr>
          <a:xfrm>
            <a:off x="10130054" y="5348732"/>
            <a:ext cx="126873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260" dirty="0">
                <a:latin typeface="Arial"/>
                <a:cs typeface="Arial"/>
              </a:rPr>
              <a:t>P</a:t>
            </a:r>
            <a:r>
              <a:rPr sz="2400" spc="-160" dirty="0">
                <a:latin typeface="Arial"/>
                <a:cs typeface="Arial"/>
              </a:rPr>
              <a:t>r</a:t>
            </a:r>
            <a:r>
              <a:rPr sz="2400" spc="-150" dirty="0">
                <a:latin typeface="Arial"/>
                <a:cs typeface="Arial"/>
              </a:rPr>
              <a:t>e</a:t>
            </a:r>
            <a:r>
              <a:rPr sz="2400" spc="-90" dirty="0">
                <a:latin typeface="Arial"/>
                <a:cs typeface="Arial"/>
              </a:rPr>
              <a:t>d</a:t>
            </a:r>
            <a:r>
              <a:rPr sz="2400" spc="-10" dirty="0">
                <a:latin typeface="Arial"/>
                <a:cs typeface="Arial"/>
              </a:rPr>
              <a:t>i</a:t>
            </a:r>
            <a:r>
              <a:rPr sz="2400" spc="-175" dirty="0">
                <a:latin typeface="Arial"/>
                <a:cs typeface="Arial"/>
              </a:rPr>
              <a:t>c</a:t>
            </a:r>
            <a:r>
              <a:rPr sz="2400" spc="120" dirty="0">
                <a:latin typeface="Arial"/>
                <a:cs typeface="Arial"/>
              </a:rPr>
              <a:t>t</a:t>
            </a:r>
            <a:r>
              <a:rPr sz="2400" spc="-10" dirty="0">
                <a:latin typeface="Arial"/>
                <a:cs typeface="Arial"/>
              </a:rPr>
              <a:t>i</a:t>
            </a:r>
            <a:r>
              <a:rPr sz="2400" spc="-90" dirty="0">
                <a:latin typeface="Arial"/>
                <a:cs typeface="Arial"/>
              </a:rPr>
              <a:t>on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6687250" y="5390728"/>
            <a:ext cx="546100" cy="317500"/>
            <a:chOff x="6687250" y="5390728"/>
            <a:chExt cx="546100" cy="317500"/>
          </a:xfrm>
        </p:grpSpPr>
        <p:sp>
          <p:nvSpPr>
            <p:cNvPr id="50" name="object 50"/>
            <p:cNvSpPr/>
            <p:nvPr/>
          </p:nvSpPr>
          <p:spPr>
            <a:xfrm>
              <a:off x="6693600" y="5397078"/>
              <a:ext cx="533400" cy="304800"/>
            </a:xfrm>
            <a:custGeom>
              <a:avLst/>
              <a:gdLst/>
              <a:ahLst/>
              <a:cxnLst/>
              <a:rect l="l" t="t" r="r" b="b"/>
              <a:pathLst>
                <a:path w="533400" h="304800">
                  <a:moveTo>
                    <a:pt x="381000" y="0"/>
                  </a:moveTo>
                  <a:lnTo>
                    <a:pt x="381000" y="76201"/>
                  </a:lnTo>
                  <a:lnTo>
                    <a:pt x="0" y="76201"/>
                  </a:lnTo>
                  <a:lnTo>
                    <a:pt x="0" y="228601"/>
                  </a:lnTo>
                  <a:lnTo>
                    <a:pt x="381000" y="228601"/>
                  </a:lnTo>
                  <a:lnTo>
                    <a:pt x="381000" y="304799"/>
                  </a:lnTo>
                  <a:lnTo>
                    <a:pt x="533400" y="152399"/>
                  </a:lnTo>
                  <a:lnTo>
                    <a:pt x="381000" y="0"/>
                  </a:lnTo>
                  <a:close/>
                </a:path>
              </a:pathLst>
            </a:custGeom>
            <a:solidFill>
              <a:srgbClr val="4472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6693600" y="5397078"/>
              <a:ext cx="533400" cy="304800"/>
            </a:xfrm>
            <a:custGeom>
              <a:avLst/>
              <a:gdLst/>
              <a:ahLst/>
              <a:cxnLst/>
              <a:rect l="l" t="t" r="r" b="b"/>
              <a:pathLst>
                <a:path w="533400" h="304800">
                  <a:moveTo>
                    <a:pt x="0" y="76200"/>
                  </a:moveTo>
                  <a:lnTo>
                    <a:pt x="381000" y="76200"/>
                  </a:lnTo>
                  <a:lnTo>
                    <a:pt x="381000" y="0"/>
                  </a:lnTo>
                  <a:lnTo>
                    <a:pt x="533400" y="152400"/>
                  </a:lnTo>
                  <a:lnTo>
                    <a:pt x="381000" y="304800"/>
                  </a:lnTo>
                  <a:lnTo>
                    <a:pt x="381000" y="228600"/>
                  </a:lnTo>
                  <a:lnTo>
                    <a:pt x="0" y="228600"/>
                  </a:lnTo>
                  <a:lnTo>
                    <a:pt x="0" y="7620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2" name="object 52"/>
          <p:cNvSpPr/>
          <p:nvPr/>
        </p:nvSpPr>
        <p:spPr>
          <a:xfrm>
            <a:off x="3036001" y="5168478"/>
            <a:ext cx="800100" cy="8001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3" name="object 53"/>
          <p:cNvGrpSpPr/>
          <p:nvPr/>
        </p:nvGrpSpPr>
        <p:grpSpPr>
          <a:xfrm>
            <a:off x="1569305" y="1507201"/>
            <a:ext cx="3450590" cy="2860675"/>
            <a:chOff x="1569305" y="1507201"/>
            <a:chExt cx="3450590" cy="2860675"/>
          </a:xfrm>
        </p:grpSpPr>
        <p:sp>
          <p:nvSpPr>
            <p:cNvPr id="54" name="object 54"/>
            <p:cNvSpPr/>
            <p:nvPr/>
          </p:nvSpPr>
          <p:spPr>
            <a:xfrm>
              <a:off x="1575655" y="1513551"/>
              <a:ext cx="3437890" cy="2847975"/>
            </a:xfrm>
            <a:custGeom>
              <a:avLst/>
              <a:gdLst/>
              <a:ahLst/>
              <a:cxnLst/>
              <a:rect l="l" t="t" r="r" b="b"/>
              <a:pathLst>
                <a:path w="3437890" h="2847975">
                  <a:moveTo>
                    <a:pt x="0" y="128274"/>
                  </a:moveTo>
                  <a:lnTo>
                    <a:pt x="10080" y="78344"/>
                  </a:lnTo>
                  <a:lnTo>
                    <a:pt x="37570" y="37570"/>
                  </a:lnTo>
                  <a:lnTo>
                    <a:pt x="78343" y="10080"/>
                  </a:lnTo>
                  <a:lnTo>
                    <a:pt x="128274" y="0"/>
                  </a:lnTo>
                  <a:lnTo>
                    <a:pt x="3309408" y="0"/>
                  </a:lnTo>
                  <a:lnTo>
                    <a:pt x="3359338" y="10080"/>
                  </a:lnTo>
                  <a:lnTo>
                    <a:pt x="3400111" y="37570"/>
                  </a:lnTo>
                  <a:lnTo>
                    <a:pt x="3427601" y="78344"/>
                  </a:lnTo>
                  <a:lnTo>
                    <a:pt x="3437682" y="128274"/>
                  </a:lnTo>
                  <a:lnTo>
                    <a:pt x="3437682" y="2719099"/>
                  </a:lnTo>
                  <a:lnTo>
                    <a:pt x="3427601" y="2769029"/>
                  </a:lnTo>
                  <a:lnTo>
                    <a:pt x="3400111" y="2809802"/>
                  </a:lnTo>
                  <a:lnTo>
                    <a:pt x="3359338" y="2837292"/>
                  </a:lnTo>
                  <a:lnTo>
                    <a:pt x="3309408" y="2847373"/>
                  </a:lnTo>
                  <a:lnTo>
                    <a:pt x="128274" y="2847373"/>
                  </a:lnTo>
                  <a:lnTo>
                    <a:pt x="78343" y="2837292"/>
                  </a:lnTo>
                  <a:lnTo>
                    <a:pt x="37570" y="2809802"/>
                  </a:lnTo>
                  <a:lnTo>
                    <a:pt x="10080" y="2769029"/>
                  </a:lnTo>
                  <a:lnTo>
                    <a:pt x="0" y="2719099"/>
                  </a:lnTo>
                  <a:lnTo>
                    <a:pt x="0" y="128274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5" name="object 55"/>
            <p:cNvSpPr/>
            <p:nvPr/>
          </p:nvSpPr>
          <p:spPr>
            <a:xfrm>
              <a:off x="1762363" y="2031705"/>
              <a:ext cx="2564453" cy="218324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6" name="object 56"/>
          <p:cNvSpPr txBox="1"/>
          <p:nvPr/>
        </p:nvSpPr>
        <p:spPr>
          <a:xfrm>
            <a:off x="2364912" y="1505203"/>
            <a:ext cx="2496820" cy="772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40" dirty="0">
                <a:latin typeface="Arial"/>
                <a:cs typeface="Arial"/>
              </a:rPr>
              <a:t>Training </a:t>
            </a:r>
            <a:r>
              <a:rPr sz="2400" spc="-195" dirty="0">
                <a:latin typeface="Arial"/>
                <a:cs typeface="Arial"/>
              </a:rPr>
              <a:t>Samples</a:t>
            </a:r>
            <a:endParaRPr sz="2400">
              <a:latin typeface="Arial"/>
              <a:cs typeface="Arial"/>
            </a:endParaRPr>
          </a:p>
          <a:p>
            <a:pPr marR="5080" algn="r">
              <a:lnSpc>
                <a:spcPct val="100000"/>
              </a:lnSpc>
              <a:spcBef>
                <a:spcPts val="1560"/>
              </a:spcBef>
            </a:pPr>
            <a:r>
              <a:rPr sz="1200" spc="-80" dirty="0">
                <a:latin typeface="Arial"/>
                <a:cs typeface="Arial"/>
              </a:rPr>
              <a:t>a</a:t>
            </a:r>
            <a:r>
              <a:rPr sz="1200" spc="-75" dirty="0">
                <a:latin typeface="Arial"/>
                <a:cs typeface="Arial"/>
              </a:rPr>
              <a:t>p</a:t>
            </a:r>
            <a:r>
              <a:rPr sz="1200" spc="-45" dirty="0">
                <a:latin typeface="Arial"/>
                <a:cs typeface="Arial"/>
              </a:rPr>
              <a:t>ple</a:t>
            </a:r>
            <a:endParaRPr sz="1200">
              <a:latin typeface="Arial"/>
              <a:cs typeface="Arial"/>
            </a:endParaRPr>
          </a:p>
        </p:txBody>
      </p:sp>
      <p:sp>
        <p:nvSpPr>
          <p:cNvPr id="57" name="object 57"/>
          <p:cNvSpPr txBox="1"/>
          <p:nvPr/>
        </p:nvSpPr>
        <p:spPr>
          <a:xfrm>
            <a:off x="4527641" y="2440940"/>
            <a:ext cx="3035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latin typeface="Arial"/>
                <a:cs typeface="Arial"/>
              </a:rPr>
              <a:t>p</a:t>
            </a:r>
            <a:r>
              <a:rPr sz="1200" spc="-65" dirty="0">
                <a:latin typeface="Arial"/>
                <a:cs typeface="Arial"/>
              </a:rPr>
              <a:t>e</a:t>
            </a:r>
            <a:r>
              <a:rPr sz="1200" spc="-110" dirty="0">
                <a:latin typeface="Arial"/>
                <a:cs typeface="Arial"/>
              </a:rPr>
              <a:t>a</a:t>
            </a:r>
            <a:r>
              <a:rPr sz="1200" spc="10" dirty="0">
                <a:latin typeface="Arial"/>
                <a:cs typeface="Arial"/>
              </a:rPr>
              <a:t>r</a:t>
            </a:r>
            <a:endParaRPr sz="1200">
              <a:latin typeface="Arial"/>
              <a:cs typeface="Arial"/>
            </a:endParaRPr>
          </a:p>
        </p:txBody>
      </p:sp>
      <p:sp>
        <p:nvSpPr>
          <p:cNvPr id="58" name="object 58"/>
          <p:cNvSpPr txBox="1"/>
          <p:nvPr/>
        </p:nvSpPr>
        <p:spPr>
          <a:xfrm>
            <a:off x="4442519" y="2800603"/>
            <a:ext cx="4730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Arial"/>
                <a:cs typeface="Arial"/>
              </a:rPr>
              <a:t>t</a:t>
            </a:r>
            <a:r>
              <a:rPr sz="1200" spc="10" dirty="0">
                <a:latin typeface="Arial"/>
                <a:cs typeface="Arial"/>
              </a:rPr>
              <a:t>o</a:t>
            </a:r>
            <a:r>
              <a:rPr sz="1200" spc="-55" dirty="0">
                <a:latin typeface="Arial"/>
                <a:cs typeface="Arial"/>
              </a:rPr>
              <a:t>m</a:t>
            </a:r>
            <a:r>
              <a:rPr sz="1200" spc="-120" dirty="0">
                <a:latin typeface="Arial"/>
                <a:cs typeface="Arial"/>
              </a:rPr>
              <a:t>a</a:t>
            </a:r>
            <a:r>
              <a:rPr sz="1200" spc="-5" dirty="0">
                <a:latin typeface="Arial"/>
                <a:cs typeface="Arial"/>
              </a:rPr>
              <a:t>to</a:t>
            </a:r>
            <a:endParaRPr sz="1200">
              <a:latin typeface="Arial"/>
              <a:cs typeface="Arial"/>
            </a:endParaRPr>
          </a:p>
        </p:txBody>
      </p:sp>
      <p:sp>
        <p:nvSpPr>
          <p:cNvPr id="59" name="object 59"/>
          <p:cNvSpPr txBox="1"/>
          <p:nvPr/>
        </p:nvSpPr>
        <p:spPr>
          <a:xfrm>
            <a:off x="4542246" y="3169411"/>
            <a:ext cx="2743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80" dirty="0">
                <a:latin typeface="Arial"/>
                <a:cs typeface="Arial"/>
              </a:rPr>
              <a:t>co</a:t>
            </a:r>
            <a:r>
              <a:rPr sz="1200" spc="-30" dirty="0">
                <a:latin typeface="Arial"/>
                <a:cs typeface="Arial"/>
              </a:rPr>
              <a:t>w</a:t>
            </a:r>
            <a:endParaRPr sz="1200">
              <a:latin typeface="Arial"/>
              <a:cs typeface="Arial"/>
            </a:endParaRPr>
          </a:p>
        </p:txBody>
      </p:sp>
      <p:sp>
        <p:nvSpPr>
          <p:cNvPr id="60" name="object 60"/>
          <p:cNvSpPr txBox="1"/>
          <p:nvPr/>
        </p:nvSpPr>
        <p:spPr>
          <a:xfrm>
            <a:off x="4551453" y="3541267"/>
            <a:ext cx="25590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45" dirty="0">
                <a:latin typeface="Arial"/>
                <a:cs typeface="Arial"/>
              </a:rPr>
              <a:t>do</a:t>
            </a:r>
            <a:r>
              <a:rPr sz="1200" spc="-105" dirty="0">
                <a:latin typeface="Arial"/>
                <a:cs typeface="Arial"/>
              </a:rPr>
              <a:t>g</a:t>
            </a:r>
            <a:endParaRPr sz="1200">
              <a:latin typeface="Arial"/>
              <a:cs typeface="Arial"/>
            </a:endParaRPr>
          </a:p>
        </p:txBody>
      </p:sp>
      <p:sp>
        <p:nvSpPr>
          <p:cNvPr id="61" name="object 61"/>
          <p:cNvSpPr txBox="1"/>
          <p:nvPr/>
        </p:nvSpPr>
        <p:spPr>
          <a:xfrm>
            <a:off x="4495794" y="3952747"/>
            <a:ext cx="3683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45" dirty="0">
                <a:latin typeface="Arial"/>
                <a:cs typeface="Arial"/>
              </a:rPr>
              <a:t>ho</a:t>
            </a:r>
            <a:r>
              <a:rPr sz="1200" spc="-20" dirty="0">
                <a:latin typeface="Arial"/>
                <a:cs typeface="Arial"/>
              </a:rPr>
              <a:t>r</a:t>
            </a:r>
            <a:r>
              <a:rPr sz="1200" spc="-145" dirty="0">
                <a:latin typeface="Arial"/>
                <a:cs typeface="Arial"/>
              </a:rPr>
              <a:t>s</a:t>
            </a:r>
            <a:r>
              <a:rPr sz="1200" spc="-75" dirty="0">
                <a:latin typeface="Arial"/>
                <a:cs typeface="Arial"/>
              </a:rPr>
              <a:t>e</a:t>
            </a:r>
            <a:endParaRPr sz="1200">
              <a:latin typeface="Arial"/>
              <a:cs typeface="Arial"/>
            </a:endParaRPr>
          </a:p>
        </p:txBody>
      </p:sp>
      <p:grpSp>
        <p:nvGrpSpPr>
          <p:cNvPr id="62" name="object 62"/>
          <p:cNvGrpSpPr/>
          <p:nvPr/>
        </p:nvGrpSpPr>
        <p:grpSpPr>
          <a:xfrm>
            <a:off x="9198957" y="5390728"/>
            <a:ext cx="546100" cy="317500"/>
            <a:chOff x="9198957" y="5390728"/>
            <a:chExt cx="546100" cy="317500"/>
          </a:xfrm>
        </p:grpSpPr>
        <p:sp>
          <p:nvSpPr>
            <p:cNvPr id="63" name="object 63"/>
            <p:cNvSpPr/>
            <p:nvPr/>
          </p:nvSpPr>
          <p:spPr>
            <a:xfrm>
              <a:off x="9205307" y="5397078"/>
              <a:ext cx="533400" cy="304800"/>
            </a:xfrm>
            <a:custGeom>
              <a:avLst/>
              <a:gdLst/>
              <a:ahLst/>
              <a:cxnLst/>
              <a:rect l="l" t="t" r="r" b="b"/>
              <a:pathLst>
                <a:path w="533400" h="304800">
                  <a:moveTo>
                    <a:pt x="381000" y="0"/>
                  </a:moveTo>
                  <a:lnTo>
                    <a:pt x="381000" y="76201"/>
                  </a:lnTo>
                  <a:lnTo>
                    <a:pt x="0" y="76201"/>
                  </a:lnTo>
                  <a:lnTo>
                    <a:pt x="0" y="228601"/>
                  </a:lnTo>
                  <a:lnTo>
                    <a:pt x="381000" y="228601"/>
                  </a:lnTo>
                  <a:lnTo>
                    <a:pt x="381000" y="304799"/>
                  </a:lnTo>
                  <a:lnTo>
                    <a:pt x="533400" y="152399"/>
                  </a:lnTo>
                  <a:lnTo>
                    <a:pt x="381000" y="0"/>
                  </a:lnTo>
                  <a:close/>
                </a:path>
              </a:pathLst>
            </a:custGeom>
            <a:solidFill>
              <a:srgbClr val="4472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4" name="object 64"/>
            <p:cNvSpPr/>
            <p:nvPr/>
          </p:nvSpPr>
          <p:spPr>
            <a:xfrm>
              <a:off x="9205307" y="5397078"/>
              <a:ext cx="533400" cy="304800"/>
            </a:xfrm>
            <a:custGeom>
              <a:avLst/>
              <a:gdLst/>
              <a:ahLst/>
              <a:cxnLst/>
              <a:rect l="l" t="t" r="r" b="b"/>
              <a:pathLst>
                <a:path w="533400" h="304800">
                  <a:moveTo>
                    <a:pt x="0" y="76200"/>
                  </a:moveTo>
                  <a:lnTo>
                    <a:pt x="381000" y="76200"/>
                  </a:lnTo>
                  <a:lnTo>
                    <a:pt x="381000" y="0"/>
                  </a:lnTo>
                  <a:lnTo>
                    <a:pt x="533400" y="152400"/>
                  </a:lnTo>
                  <a:lnTo>
                    <a:pt x="381000" y="304800"/>
                  </a:lnTo>
                  <a:lnTo>
                    <a:pt x="381000" y="228600"/>
                  </a:lnTo>
                  <a:lnTo>
                    <a:pt x="0" y="228600"/>
                  </a:lnTo>
                  <a:lnTo>
                    <a:pt x="0" y="76200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5" name="object 65"/>
          <p:cNvSpPr txBox="1"/>
          <p:nvPr/>
        </p:nvSpPr>
        <p:spPr>
          <a:xfrm>
            <a:off x="78739" y="6548191"/>
            <a:ext cx="1322070" cy="273685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600" spc="-60" dirty="0">
                <a:latin typeface="Arial"/>
                <a:cs typeface="Arial"/>
              </a:rPr>
              <a:t>Credit:</a:t>
            </a:r>
            <a:r>
              <a:rPr sz="1600" spc="-130" dirty="0">
                <a:latin typeface="Arial"/>
                <a:cs typeface="Arial"/>
              </a:rPr>
              <a:t> </a:t>
            </a:r>
            <a:r>
              <a:rPr sz="1600" spc="-114" dirty="0">
                <a:latin typeface="Arial"/>
                <a:cs typeface="Arial"/>
              </a:rPr>
              <a:t>Lazebnik</a:t>
            </a:r>
            <a:endParaRPr sz="16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600423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750443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900" spc="-204" dirty="0"/>
              <a:t>Image </a:t>
            </a:r>
            <a:r>
              <a:rPr sz="3900" spc="-155" dirty="0"/>
              <a:t>Classification </a:t>
            </a:r>
            <a:r>
              <a:rPr sz="3900" spc="-190" dirty="0"/>
              <a:t>Datasets</a:t>
            </a:r>
            <a:r>
              <a:rPr sz="4000" spc="-190" dirty="0"/>
              <a:t>:</a:t>
            </a:r>
            <a:r>
              <a:rPr sz="4000" spc="-235" dirty="0"/>
              <a:t> </a:t>
            </a:r>
            <a:r>
              <a:rPr sz="4000" spc="-370" dirty="0"/>
              <a:t>MNIST</a:t>
            </a:r>
            <a:endParaRPr sz="4000"/>
          </a:p>
        </p:txBody>
      </p:sp>
      <p:sp>
        <p:nvSpPr>
          <p:cNvPr id="3" name="object 3"/>
          <p:cNvSpPr/>
          <p:nvPr/>
        </p:nvSpPr>
        <p:spPr>
          <a:xfrm>
            <a:off x="838200" y="1257448"/>
            <a:ext cx="4597400" cy="45974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650083" y="1265428"/>
            <a:ext cx="3406775" cy="173545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200"/>
              </a:lnSpc>
              <a:spcBef>
                <a:spcPts val="90"/>
              </a:spcBef>
            </a:pPr>
            <a:r>
              <a:rPr sz="2800" b="1" spc="-140" dirty="0">
                <a:latin typeface="Arial"/>
                <a:cs typeface="Arial"/>
              </a:rPr>
              <a:t>10 </a:t>
            </a:r>
            <a:r>
              <a:rPr sz="2800" b="1" spc="-275" dirty="0">
                <a:latin typeface="Arial"/>
                <a:cs typeface="Arial"/>
              </a:rPr>
              <a:t>classes</a:t>
            </a:r>
            <a:r>
              <a:rPr sz="2800" spc="-275" dirty="0">
                <a:latin typeface="Arial"/>
                <a:cs typeface="Arial"/>
              </a:rPr>
              <a:t>: </a:t>
            </a:r>
            <a:r>
              <a:rPr sz="2800" spc="-114" dirty="0">
                <a:latin typeface="Arial"/>
                <a:cs typeface="Arial"/>
              </a:rPr>
              <a:t>Digits </a:t>
            </a:r>
            <a:r>
              <a:rPr sz="2800" spc="-140" dirty="0">
                <a:latin typeface="Arial"/>
                <a:cs typeface="Arial"/>
              </a:rPr>
              <a:t>0 </a:t>
            </a:r>
            <a:r>
              <a:rPr sz="2800" spc="20" dirty="0">
                <a:latin typeface="Arial"/>
                <a:cs typeface="Arial"/>
              </a:rPr>
              <a:t>to </a:t>
            </a:r>
            <a:r>
              <a:rPr sz="2800" spc="-140" dirty="0">
                <a:latin typeface="Arial"/>
                <a:cs typeface="Arial"/>
              </a:rPr>
              <a:t>9  </a:t>
            </a:r>
            <a:r>
              <a:rPr sz="2800" b="1" spc="-165" dirty="0">
                <a:latin typeface="Arial"/>
                <a:cs typeface="Arial"/>
              </a:rPr>
              <a:t>28x28 </a:t>
            </a:r>
            <a:r>
              <a:rPr sz="2800" spc="-180" dirty="0">
                <a:latin typeface="Arial"/>
                <a:cs typeface="Arial"/>
              </a:rPr>
              <a:t>grayscale images  </a:t>
            </a:r>
            <a:r>
              <a:rPr sz="2800" b="1" spc="-160" dirty="0">
                <a:latin typeface="Arial"/>
                <a:cs typeface="Arial"/>
              </a:rPr>
              <a:t>50k </a:t>
            </a:r>
            <a:r>
              <a:rPr sz="2800" spc="-60" dirty="0">
                <a:latin typeface="Arial"/>
                <a:cs typeface="Arial"/>
              </a:rPr>
              <a:t>training </a:t>
            </a:r>
            <a:r>
              <a:rPr sz="2800" spc="-175" dirty="0">
                <a:latin typeface="Arial"/>
                <a:cs typeface="Arial"/>
              </a:rPr>
              <a:t>images  </a:t>
            </a:r>
            <a:r>
              <a:rPr sz="2800" b="1" spc="-160" dirty="0">
                <a:latin typeface="Arial"/>
                <a:cs typeface="Arial"/>
              </a:rPr>
              <a:t>10k </a:t>
            </a:r>
            <a:r>
              <a:rPr sz="2800" spc="-60" dirty="0">
                <a:latin typeface="Arial"/>
                <a:cs typeface="Arial"/>
              </a:rPr>
              <a:t>test</a:t>
            </a:r>
            <a:r>
              <a:rPr sz="2800" spc="-130" dirty="0">
                <a:latin typeface="Arial"/>
                <a:cs typeface="Arial"/>
              </a:rPr>
              <a:t> </a:t>
            </a:r>
            <a:r>
              <a:rPr sz="2800" spc="-175" dirty="0">
                <a:latin typeface="Arial"/>
                <a:cs typeface="Arial"/>
              </a:rPr>
              <a:t>images</a:t>
            </a:r>
            <a:endParaRPr sz="28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43484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7823834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60" dirty="0"/>
              <a:t>Image </a:t>
            </a:r>
            <a:r>
              <a:rPr sz="4000" spc="-200" dirty="0"/>
              <a:t>Classification </a:t>
            </a:r>
            <a:r>
              <a:rPr sz="4000" spc="-229" dirty="0"/>
              <a:t>Datasets</a:t>
            </a:r>
            <a:r>
              <a:rPr sz="3900" spc="-229" dirty="0"/>
              <a:t>:</a:t>
            </a:r>
            <a:r>
              <a:rPr sz="3900" spc="-160" dirty="0"/>
              <a:t> </a:t>
            </a:r>
            <a:r>
              <a:rPr sz="3900" spc="-415" dirty="0"/>
              <a:t>CIFAR10</a:t>
            </a:r>
            <a:endParaRPr sz="3900"/>
          </a:p>
        </p:txBody>
      </p:sp>
      <p:sp>
        <p:nvSpPr>
          <p:cNvPr id="3" name="object 3"/>
          <p:cNvSpPr txBox="1"/>
          <p:nvPr/>
        </p:nvSpPr>
        <p:spPr>
          <a:xfrm>
            <a:off x="6818059" y="1646427"/>
            <a:ext cx="4814570" cy="22724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140" dirty="0">
                <a:latin typeface="Arial"/>
                <a:cs typeface="Arial"/>
              </a:rPr>
              <a:t>10 </a:t>
            </a:r>
            <a:r>
              <a:rPr sz="2800" spc="-215" dirty="0">
                <a:latin typeface="Arial"/>
                <a:cs typeface="Arial"/>
              </a:rPr>
              <a:t>classes</a:t>
            </a:r>
            <a:endParaRPr sz="2800" dirty="0">
              <a:latin typeface="Arial"/>
              <a:cs typeface="Arial"/>
            </a:endParaRPr>
          </a:p>
          <a:p>
            <a:pPr marL="12700" marR="5080">
              <a:lnSpc>
                <a:spcPct val="99600"/>
              </a:lnSpc>
              <a:spcBef>
                <a:spcPts val="60"/>
              </a:spcBef>
            </a:pPr>
            <a:r>
              <a:rPr sz="2800" b="1" spc="-160" dirty="0">
                <a:latin typeface="Arial"/>
                <a:cs typeface="Arial"/>
              </a:rPr>
              <a:t>50k </a:t>
            </a:r>
            <a:r>
              <a:rPr sz="2800" spc="-60" dirty="0">
                <a:latin typeface="Arial"/>
                <a:cs typeface="Arial"/>
              </a:rPr>
              <a:t>training </a:t>
            </a:r>
            <a:r>
              <a:rPr sz="2800" spc="-180" dirty="0">
                <a:latin typeface="Arial"/>
                <a:cs typeface="Arial"/>
              </a:rPr>
              <a:t>images </a:t>
            </a:r>
            <a:r>
              <a:rPr sz="2800" spc="-120" dirty="0">
                <a:latin typeface="Arial"/>
                <a:cs typeface="Arial"/>
              </a:rPr>
              <a:t>(5k </a:t>
            </a:r>
            <a:r>
              <a:rPr sz="2800" spc="-75" dirty="0">
                <a:latin typeface="Arial"/>
                <a:cs typeface="Arial"/>
              </a:rPr>
              <a:t>per</a:t>
            </a:r>
            <a:r>
              <a:rPr sz="2800" spc="-204" dirty="0">
                <a:latin typeface="Arial"/>
                <a:cs typeface="Arial"/>
              </a:rPr>
              <a:t> </a:t>
            </a:r>
            <a:r>
              <a:rPr sz="2800" spc="-190" dirty="0">
                <a:latin typeface="Arial"/>
                <a:cs typeface="Arial"/>
              </a:rPr>
              <a:t>class)  </a:t>
            </a:r>
            <a:r>
              <a:rPr sz="2800" b="1" spc="-160" dirty="0">
                <a:latin typeface="Arial"/>
                <a:cs typeface="Arial"/>
              </a:rPr>
              <a:t>10k </a:t>
            </a:r>
            <a:r>
              <a:rPr sz="2800" spc="-80" dirty="0">
                <a:latin typeface="Arial"/>
                <a:cs typeface="Arial"/>
              </a:rPr>
              <a:t>testing </a:t>
            </a:r>
            <a:r>
              <a:rPr sz="2800" spc="-180" dirty="0">
                <a:latin typeface="Arial"/>
                <a:cs typeface="Arial"/>
              </a:rPr>
              <a:t>images </a:t>
            </a:r>
            <a:r>
              <a:rPr sz="2800" spc="-120" dirty="0">
                <a:latin typeface="Arial"/>
                <a:cs typeface="Arial"/>
              </a:rPr>
              <a:t>(1k </a:t>
            </a:r>
            <a:r>
              <a:rPr sz="2800" spc="-75" dirty="0">
                <a:latin typeface="Arial"/>
                <a:cs typeface="Arial"/>
              </a:rPr>
              <a:t>per </a:t>
            </a:r>
            <a:r>
              <a:rPr sz="2800" spc="-190" dirty="0">
                <a:latin typeface="Arial"/>
                <a:cs typeface="Arial"/>
              </a:rPr>
              <a:t>class)  </a:t>
            </a:r>
            <a:r>
              <a:rPr sz="2800" b="1" spc="-165" dirty="0">
                <a:latin typeface="Arial"/>
                <a:cs typeface="Arial"/>
              </a:rPr>
              <a:t>32x32 </a:t>
            </a:r>
            <a:r>
              <a:rPr sz="2800" b="1" spc="-440" dirty="0">
                <a:latin typeface="Arial"/>
                <a:cs typeface="Arial"/>
              </a:rPr>
              <a:t>RGB</a:t>
            </a:r>
            <a:r>
              <a:rPr sz="2800" b="1" spc="-114" dirty="0">
                <a:latin typeface="Arial"/>
                <a:cs typeface="Arial"/>
              </a:rPr>
              <a:t> </a:t>
            </a:r>
            <a:r>
              <a:rPr sz="2800" spc="-180" dirty="0">
                <a:latin typeface="Arial"/>
                <a:cs typeface="Arial"/>
              </a:rPr>
              <a:t>images</a:t>
            </a:r>
            <a:endParaRPr sz="2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3400" dirty="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53568" y="1325879"/>
            <a:ext cx="6028944" cy="449275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93107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FAEFD-9D02-544D-BCC8-219191577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Slack workspace</a:t>
            </a:r>
          </a:p>
          <a:p>
            <a:endParaRPr lang="en-US" dirty="0"/>
          </a:p>
          <a:p>
            <a:r>
              <a:rPr lang="en-US" dirty="0"/>
              <a:t>Google sheet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8339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814260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60" dirty="0"/>
              <a:t>Image </a:t>
            </a:r>
            <a:r>
              <a:rPr sz="4000" spc="-200" dirty="0"/>
              <a:t>Classification </a:t>
            </a:r>
            <a:r>
              <a:rPr sz="4000" spc="-229" dirty="0"/>
              <a:t>Datasets</a:t>
            </a:r>
            <a:r>
              <a:rPr sz="3900" spc="-229" dirty="0"/>
              <a:t>:</a:t>
            </a:r>
            <a:r>
              <a:rPr sz="3900" spc="-150" dirty="0"/>
              <a:t> </a:t>
            </a:r>
            <a:r>
              <a:rPr sz="3900" spc="-160" dirty="0"/>
              <a:t>ImageNet</a:t>
            </a:r>
            <a:endParaRPr sz="3900"/>
          </a:p>
        </p:txBody>
      </p:sp>
      <p:sp>
        <p:nvSpPr>
          <p:cNvPr id="3" name="object 3"/>
          <p:cNvSpPr/>
          <p:nvPr/>
        </p:nvSpPr>
        <p:spPr>
          <a:xfrm>
            <a:off x="340278" y="1686388"/>
            <a:ext cx="5636923" cy="390858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31975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755640">
              <a:lnSpc>
                <a:spcPct val="100000"/>
              </a:lnSpc>
              <a:spcBef>
                <a:spcPts val="100"/>
              </a:spcBef>
            </a:pPr>
            <a:r>
              <a:rPr b="1" spc="-135" dirty="0">
                <a:latin typeface="Arial"/>
                <a:cs typeface="Arial"/>
              </a:rPr>
              <a:t>1000</a:t>
            </a:r>
            <a:r>
              <a:rPr b="1" spc="-140" dirty="0">
                <a:latin typeface="Arial"/>
                <a:cs typeface="Arial"/>
              </a:rPr>
              <a:t> </a:t>
            </a:r>
            <a:r>
              <a:rPr spc="-215" dirty="0"/>
              <a:t>classes</a:t>
            </a:r>
          </a:p>
          <a:p>
            <a:pPr marL="5742940">
              <a:lnSpc>
                <a:spcPct val="100000"/>
              </a:lnSpc>
              <a:spcBef>
                <a:spcPts val="20"/>
              </a:spcBef>
            </a:pPr>
            <a:endParaRPr sz="2850" dirty="0"/>
          </a:p>
          <a:p>
            <a:pPr marL="5755640" marR="5080">
              <a:lnSpc>
                <a:spcPct val="101099"/>
              </a:lnSpc>
            </a:pPr>
            <a:r>
              <a:rPr b="1" spc="-85" dirty="0">
                <a:latin typeface="Arial"/>
                <a:cs typeface="Arial"/>
              </a:rPr>
              <a:t>~1.3M </a:t>
            </a:r>
            <a:r>
              <a:rPr spc="-60" dirty="0"/>
              <a:t>training </a:t>
            </a:r>
            <a:r>
              <a:rPr spc="-175" dirty="0"/>
              <a:t>images </a:t>
            </a:r>
            <a:r>
              <a:rPr spc="-180" dirty="0"/>
              <a:t>(~1.3K </a:t>
            </a:r>
            <a:r>
              <a:rPr spc="-75" dirty="0"/>
              <a:t>per</a:t>
            </a:r>
            <a:r>
              <a:rPr spc="-245" dirty="0"/>
              <a:t> </a:t>
            </a:r>
            <a:r>
              <a:rPr spc="-190" dirty="0"/>
              <a:t>class)  </a:t>
            </a:r>
            <a:r>
              <a:rPr b="1" spc="-254" dirty="0">
                <a:latin typeface="Arial"/>
                <a:cs typeface="Arial"/>
              </a:rPr>
              <a:t>50K </a:t>
            </a:r>
            <a:r>
              <a:rPr spc="-70" dirty="0"/>
              <a:t>validation </a:t>
            </a:r>
            <a:r>
              <a:rPr spc="-175" dirty="0"/>
              <a:t>images </a:t>
            </a:r>
            <a:r>
              <a:rPr spc="-120" dirty="0"/>
              <a:t>(50 </a:t>
            </a:r>
            <a:r>
              <a:rPr spc="-75" dirty="0"/>
              <a:t>per </a:t>
            </a:r>
            <a:r>
              <a:rPr spc="-185" dirty="0"/>
              <a:t>class)  </a:t>
            </a:r>
            <a:r>
              <a:rPr b="1" spc="-225" dirty="0">
                <a:latin typeface="Arial"/>
                <a:cs typeface="Arial"/>
              </a:rPr>
              <a:t>100K </a:t>
            </a:r>
            <a:r>
              <a:rPr spc="-60" dirty="0"/>
              <a:t>test </a:t>
            </a:r>
            <a:r>
              <a:rPr spc="-175" dirty="0"/>
              <a:t>images </a:t>
            </a:r>
            <a:r>
              <a:rPr spc="-125" dirty="0"/>
              <a:t>(100 </a:t>
            </a:r>
            <a:r>
              <a:rPr spc="-75" dirty="0"/>
              <a:t>per</a:t>
            </a:r>
            <a:r>
              <a:rPr spc="-125" dirty="0"/>
              <a:t> </a:t>
            </a:r>
            <a:r>
              <a:rPr spc="-185" dirty="0"/>
              <a:t>class)</a:t>
            </a:r>
          </a:p>
          <a:p>
            <a:pPr marL="5742940">
              <a:lnSpc>
                <a:spcPct val="100000"/>
              </a:lnSpc>
              <a:spcBef>
                <a:spcPts val="15"/>
              </a:spcBef>
            </a:pPr>
            <a:endParaRPr sz="2900" dirty="0"/>
          </a:p>
        </p:txBody>
      </p:sp>
    </p:spTree>
    <p:extLst>
      <p:ext uri="{BB962C8B-B14F-4D97-AF65-F5344CB8AC3E}">
        <p14:creationId xmlns:p14="http://schemas.microsoft.com/office/powerpoint/2010/main" val="37000200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2848" y="333756"/>
            <a:ext cx="953198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 dirty="0"/>
              <a:t>Supervised </a:t>
            </a:r>
            <a:r>
              <a:rPr spc="-50" dirty="0"/>
              <a:t>Learning</a:t>
            </a:r>
            <a:r>
              <a:rPr spc="220" dirty="0"/>
              <a:t> </a:t>
            </a:r>
            <a:r>
              <a:rPr spc="15" dirty="0"/>
              <a:t>Formulation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65761" y="1349755"/>
            <a:ext cx="2659380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y =</a:t>
            </a:r>
            <a:r>
              <a:rPr sz="6600" spc="-10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f(</a:t>
            </a:r>
            <a:r>
              <a:rPr sz="6600" b="1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)</a:t>
            </a:r>
            <a:endParaRPr sz="66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7448" y="4215892"/>
            <a:ext cx="10896600" cy="203136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6700" marR="30480" indent="-228600">
              <a:lnSpc>
                <a:spcPct val="110000"/>
              </a:lnSpc>
              <a:spcBef>
                <a:spcPts val="100"/>
              </a:spcBef>
              <a:buSzPct val="101818"/>
              <a:buChar char="•"/>
              <a:tabLst>
                <a:tab pos="266700" algn="l"/>
              </a:tabLst>
            </a:pPr>
            <a:r>
              <a:rPr sz="4125" spc="-209" baseline="1010" dirty="0">
                <a:latin typeface="Arial"/>
                <a:cs typeface="Arial"/>
              </a:rPr>
              <a:t>Training </a:t>
            </a:r>
            <a:r>
              <a:rPr sz="2800" spc="-55" dirty="0">
                <a:latin typeface="Arial"/>
                <a:cs typeface="Arial"/>
              </a:rPr>
              <a:t>(or </a:t>
            </a:r>
            <a:r>
              <a:rPr sz="4125" spc="-127" baseline="1010" dirty="0">
                <a:latin typeface="Arial"/>
                <a:cs typeface="Arial"/>
              </a:rPr>
              <a:t>learning</a:t>
            </a:r>
            <a:r>
              <a:rPr sz="2800" spc="-85" dirty="0">
                <a:latin typeface="Arial"/>
                <a:cs typeface="Arial"/>
              </a:rPr>
              <a:t>): </a:t>
            </a:r>
            <a:r>
              <a:rPr sz="2800" spc="-150" dirty="0">
                <a:latin typeface="Arial"/>
                <a:cs typeface="Arial"/>
              </a:rPr>
              <a:t>given </a:t>
            </a:r>
            <a:r>
              <a:rPr sz="2800" spc="-240" dirty="0">
                <a:latin typeface="Arial"/>
                <a:cs typeface="Arial"/>
              </a:rPr>
              <a:t>a </a:t>
            </a:r>
            <a:r>
              <a:rPr sz="2800" i="1" spc="-50" dirty="0">
                <a:latin typeface="Arial"/>
                <a:cs typeface="Arial"/>
              </a:rPr>
              <a:t>training </a:t>
            </a:r>
            <a:r>
              <a:rPr sz="2800" i="1" spc="-195" dirty="0">
                <a:latin typeface="Arial"/>
                <a:cs typeface="Arial"/>
              </a:rPr>
              <a:t>set </a:t>
            </a:r>
            <a:r>
              <a:rPr sz="2800" spc="-20" dirty="0">
                <a:latin typeface="Arial"/>
                <a:cs typeface="Arial"/>
              </a:rPr>
              <a:t>of </a:t>
            </a:r>
            <a:r>
              <a:rPr sz="2800" spc="-120" dirty="0">
                <a:latin typeface="Arial"/>
                <a:cs typeface="Arial"/>
              </a:rPr>
              <a:t>labeled </a:t>
            </a:r>
            <a:r>
              <a:rPr sz="2800" spc="-190" dirty="0">
                <a:latin typeface="Arial"/>
                <a:cs typeface="Arial"/>
              </a:rPr>
              <a:t>examples 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{(</a:t>
            </a:r>
            <a:r>
              <a:rPr sz="2800" b="1" spc="-5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50" spc="-7" baseline="-17543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,y</a:t>
            </a:r>
            <a:r>
              <a:rPr sz="2850" spc="-7" baseline="-17543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),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…,  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(</a:t>
            </a:r>
            <a:r>
              <a:rPr sz="2800" b="1" spc="-15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50" spc="-22" baseline="-17543" dirty="0">
                <a:solidFill>
                  <a:srgbClr val="0000FF"/>
                </a:solidFill>
                <a:latin typeface="Arial"/>
                <a:cs typeface="Arial"/>
              </a:rPr>
              <a:t>N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,y</a:t>
            </a:r>
            <a:r>
              <a:rPr sz="2850" spc="-22" baseline="-17543" dirty="0">
                <a:solidFill>
                  <a:srgbClr val="0000FF"/>
                </a:solidFill>
                <a:latin typeface="Arial"/>
                <a:cs typeface="Arial"/>
              </a:rPr>
              <a:t>N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)}</a:t>
            </a:r>
            <a:r>
              <a:rPr sz="2800" spc="-15" dirty="0">
                <a:latin typeface="Arial"/>
                <a:cs typeface="Arial"/>
              </a:rPr>
              <a:t>, </a:t>
            </a:r>
            <a:r>
              <a:rPr sz="2800" spc="-90" dirty="0">
                <a:latin typeface="Arial"/>
                <a:cs typeface="Arial"/>
              </a:rPr>
              <a:t>instantiate </a:t>
            </a:r>
            <a:r>
              <a:rPr sz="2800" spc="-240" dirty="0">
                <a:latin typeface="Arial"/>
                <a:cs typeface="Arial"/>
              </a:rPr>
              <a:t>a </a:t>
            </a:r>
            <a:r>
              <a:rPr sz="2800" spc="-70" dirty="0">
                <a:latin typeface="Arial"/>
                <a:cs typeface="Arial"/>
              </a:rPr>
              <a:t>predictor</a:t>
            </a:r>
            <a:r>
              <a:rPr sz="2800" spc="-229" dirty="0"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f</a:t>
            </a:r>
            <a:endParaRPr sz="2800">
              <a:latin typeface="Arial"/>
              <a:cs typeface="Arial"/>
            </a:endParaRPr>
          </a:p>
          <a:p>
            <a:pPr marL="266700" marR="775335" indent="-228600">
              <a:lnSpc>
                <a:spcPct val="110000"/>
              </a:lnSpc>
              <a:spcBef>
                <a:spcPts val="1005"/>
              </a:spcBef>
              <a:buSzPct val="101818"/>
              <a:buChar char="•"/>
              <a:tabLst>
                <a:tab pos="266700" algn="l"/>
              </a:tabLst>
            </a:pPr>
            <a:r>
              <a:rPr sz="4125" spc="-254" baseline="1010" dirty="0">
                <a:latin typeface="Arial"/>
                <a:cs typeface="Arial"/>
              </a:rPr>
              <a:t>Testing</a:t>
            </a:r>
            <a:r>
              <a:rPr sz="4125" spc="-202" baseline="1010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(or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4125" spc="-127" baseline="1010" dirty="0">
                <a:latin typeface="Arial"/>
                <a:cs typeface="Arial"/>
              </a:rPr>
              <a:t>inference</a:t>
            </a:r>
            <a:r>
              <a:rPr sz="2800" spc="-85" dirty="0">
                <a:latin typeface="Arial"/>
                <a:cs typeface="Arial"/>
              </a:rPr>
              <a:t>):</a:t>
            </a:r>
            <a:r>
              <a:rPr sz="2800" spc="-140" dirty="0">
                <a:latin typeface="Arial"/>
                <a:cs typeface="Arial"/>
              </a:rPr>
              <a:t> </a:t>
            </a:r>
            <a:r>
              <a:rPr sz="2800" spc="-130" dirty="0">
                <a:latin typeface="Arial"/>
                <a:cs typeface="Arial"/>
              </a:rPr>
              <a:t>apply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f</a:t>
            </a:r>
            <a:r>
              <a:rPr sz="2800" spc="-14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800" spc="10" dirty="0">
                <a:latin typeface="Arial"/>
                <a:cs typeface="Arial"/>
              </a:rPr>
              <a:t>to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240" dirty="0">
                <a:latin typeface="Arial"/>
                <a:cs typeface="Arial"/>
              </a:rPr>
              <a:t>a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125" dirty="0">
                <a:latin typeface="Arial"/>
                <a:cs typeface="Arial"/>
              </a:rPr>
              <a:t>new</a:t>
            </a:r>
            <a:r>
              <a:rPr sz="2800" spc="-140" dirty="0">
                <a:latin typeface="Arial"/>
                <a:cs typeface="Arial"/>
              </a:rPr>
              <a:t> </a:t>
            </a:r>
            <a:r>
              <a:rPr sz="2800" i="1" spc="-85" dirty="0">
                <a:latin typeface="Arial"/>
                <a:cs typeface="Arial"/>
              </a:rPr>
              <a:t>test</a:t>
            </a:r>
            <a:r>
              <a:rPr sz="2800" i="1" spc="-140" dirty="0">
                <a:latin typeface="Arial"/>
                <a:cs typeface="Arial"/>
              </a:rPr>
              <a:t> </a:t>
            </a:r>
            <a:r>
              <a:rPr sz="2800" i="1" spc="-180" dirty="0">
                <a:latin typeface="Arial"/>
                <a:cs typeface="Arial"/>
              </a:rPr>
              <a:t>example</a:t>
            </a:r>
            <a:r>
              <a:rPr sz="2800" i="1" spc="-155" dirty="0"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00" b="1" spc="-140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800" spc="-155" dirty="0">
                <a:latin typeface="Arial"/>
                <a:cs typeface="Arial"/>
              </a:rPr>
              <a:t>and </a:t>
            </a:r>
            <a:r>
              <a:rPr sz="2800" spc="-25" dirty="0">
                <a:latin typeface="Arial"/>
                <a:cs typeface="Arial"/>
              </a:rPr>
              <a:t>output</a:t>
            </a:r>
            <a:r>
              <a:rPr sz="2800" spc="-135" dirty="0">
                <a:latin typeface="Arial"/>
                <a:cs typeface="Arial"/>
              </a:rPr>
              <a:t> </a:t>
            </a:r>
            <a:r>
              <a:rPr sz="2800" spc="-50" dirty="0">
                <a:latin typeface="Arial"/>
                <a:cs typeface="Arial"/>
              </a:rPr>
              <a:t>the  </a:t>
            </a:r>
            <a:r>
              <a:rPr sz="2800" spc="-90" dirty="0">
                <a:latin typeface="Arial"/>
                <a:cs typeface="Arial"/>
              </a:rPr>
              <a:t>predicted </a:t>
            </a:r>
            <a:r>
              <a:rPr sz="2800" spc="-150" dirty="0">
                <a:latin typeface="Arial"/>
                <a:cs typeface="Arial"/>
              </a:rPr>
              <a:t>value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y =</a:t>
            </a:r>
            <a:r>
              <a:rPr sz="2800" spc="-6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f(</a:t>
            </a:r>
            <a:r>
              <a:rPr sz="2800" b="1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)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038729" y="2428694"/>
            <a:ext cx="118110" cy="457834"/>
          </a:xfrm>
          <a:custGeom>
            <a:avLst/>
            <a:gdLst/>
            <a:ahLst/>
            <a:cxnLst/>
            <a:rect l="l" t="t" r="r" b="b"/>
            <a:pathLst>
              <a:path w="118110" h="457835">
                <a:moveTo>
                  <a:pt x="58954" y="50410"/>
                </a:moveTo>
                <a:lnTo>
                  <a:pt x="46254" y="72181"/>
                </a:lnTo>
                <a:lnTo>
                  <a:pt x="46253" y="457260"/>
                </a:lnTo>
                <a:lnTo>
                  <a:pt x="71653" y="457260"/>
                </a:lnTo>
                <a:lnTo>
                  <a:pt x="71654" y="72181"/>
                </a:lnTo>
                <a:lnTo>
                  <a:pt x="58954" y="50410"/>
                </a:lnTo>
                <a:close/>
              </a:path>
              <a:path w="118110" h="457835">
                <a:moveTo>
                  <a:pt x="58954" y="0"/>
                </a:moveTo>
                <a:lnTo>
                  <a:pt x="0" y="101065"/>
                </a:lnTo>
                <a:lnTo>
                  <a:pt x="2046" y="108841"/>
                </a:lnTo>
                <a:lnTo>
                  <a:pt x="14163" y="115909"/>
                </a:lnTo>
                <a:lnTo>
                  <a:pt x="21940" y="113863"/>
                </a:lnTo>
                <a:lnTo>
                  <a:pt x="46254" y="72181"/>
                </a:lnTo>
                <a:lnTo>
                  <a:pt x="46254" y="25205"/>
                </a:lnTo>
                <a:lnTo>
                  <a:pt x="73657" y="25205"/>
                </a:lnTo>
                <a:lnTo>
                  <a:pt x="58954" y="0"/>
                </a:lnTo>
                <a:close/>
              </a:path>
              <a:path w="118110" h="457835">
                <a:moveTo>
                  <a:pt x="73657" y="25205"/>
                </a:moveTo>
                <a:lnTo>
                  <a:pt x="71654" y="25205"/>
                </a:lnTo>
                <a:lnTo>
                  <a:pt x="71654" y="72181"/>
                </a:lnTo>
                <a:lnTo>
                  <a:pt x="95968" y="113863"/>
                </a:lnTo>
                <a:lnTo>
                  <a:pt x="103744" y="115909"/>
                </a:lnTo>
                <a:lnTo>
                  <a:pt x="115861" y="108841"/>
                </a:lnTo>
                <a:lnTo>
                  <a:pt x="117908" y="101064"/>
                </a:lnTo>
                <a:lnTo>
                  <a:pt x="73657" y="25205"/>
                </a:lnTo>
                <a:close/>
              </a:path>
              <a:path w="118110" h="457835">
                <a:moveTo>
                  <a:pt x="71654" y="25205"/>
                </a:moveTo>
                <a:lnTo>
                  <a:pt x="46254" y="25205"/>
                </a:lnTo>
                <a:lnTo>
                  <a:pt x="46254" y="72181"/>
                </a:lnTo>
                <a:lnTo>
                  <a:pt x="58954" y="50410"/>
                </a:lnTo>
                <a:lnTo>
                  <a:pt x="47984" y="31603"/>
                </a:lnTo>
                <a:lnTo>
                  <a:pt x="71654" y="31603"/>
                </a:lnTo>
                <a:lnTo>
                  <a:pt x="71654" y="25205"/>
                </a:lnTo>
                <a:close/>
              </a:path>
              <a:path w="118110" h="457835">
                <a:moveTo>
                  <a:pt x="71654" y="31603"/>
                </a:moveTo>
                <a:lnTo>
                  <a:pt x="69924" y="31603"/>
                </a:lnTo>
                <a:lnTo>
                  <a:pt x="58954" y="50410"/>
                </a:lnTo>
                <a:lnTo>
                  <a:pt x="71654" y="72181"/>
                </a:lnTo>
                <a:lnTo>
                  <a:pt x="71654" y="31603"/>
                </a:lnTo>
                <a:close/>
              </a:path>
              <a:path w="118110" h="457835">
                <a:moveTo>
                  <a:pt x="69924" y="31603"/>
                </a:moveTo>
                <a:lnTo>
                  <a:pt x="47984" y="31603"/>
                </a:lnTo>
                <a:lnTo>
                  <a:pt x="58954" y="50410"/>
                </a:lnTo>
                <a:lnTo>
                  <a:pt x="69924" y="31603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181553" y="2428694"/>
            <a:ext cx="118110" cy="458470"/>
          </a:xfrm>
          <a:custGeom>
            <a:avLst/>
            <a:gdLst/>
            <a:ahLst/>
            <a:cxnLst/>
            <a:rect l="l" t="t" r="r" b="b"/>
            <a:pathLst>
              <a:path w="118110" h="458469">
                <a:moveTo>
                  <a:pt x="59042" y="50409"/>
                </a:moveTo>
                <a:lnTo>
                  <a:pt x="46304" y="72159"/>
                </a:lnTo>
                <a:lnTo>
                  <a:pt x="45634" y="458033"/>
                </a:lnTo>
                <a:lnTo>
                  <a:pt x="71034" y="458077"/>
                </a:lnTo>
                <a:lnTo>
                  <a:pt x="71628" y="115986"/>
                </a:lnTo>
                <a:lnTo>
                  <a:pt x="71678" y="72159"/>
                </a:lnTo>
                <a:lnTo>
                  <a:pt x="59042" y="50409"/>
                </a:lnTo>
                <a:close/>
              </a:path>
              <a:path w="118110" h="458469">
                <a:moveTo>
                  <a:pt x="73761" y="25182"/>
                </a:moveTo>
                <a:lnTo>
                  <a:pt x="46385" y="25182"/>
                </a:lnTo>
                <a:lnTo>
                  <a:pt x="71785" y="25227"/>
                </a:lnTo>
                <a:lnTo>
                  <a:pt x="71704" y="72202"/>
                </a:lnTo>
                <a:lnTo>
                  <a:pt x="95945" y="113926"/>
                </a:lnTo>
                <a:lnTo>
                  <a:pt x="103718" y="115986"/>
                </a:lnTo>
                <a:lnTo>
                  <a:pt x="115848" y="108939"/>
                </a:lnTo>
                <a:lnTo>
                  <a:pt x="117908" y="101166"/>
                </a:lnTo>
                <a:lnTo>
                  <a:pt x="73761" y="25182"/>
                </a:lnTo>
                <a:close/>
              </a:path>
              <a:path w="118110" h="458469">
                <a:moveTo>
                  <a:pt x="59129" y="0"/>
                </a:moveTo>
                <a:lnTo>
                  <a:pt x="0" y="100962"/>
                </a:lnTo>
                <a:lnTo>
                  <a:pt x="2033" y="108742"/>
                </a:lnTo>
                <a:lnTo>
                  <a:pt x="14137" y="115831"/>
                </a:lnTo>
                <a:lnTo>
                  <a:pt x="21917" y="113798"/>
                </a:lnTo>
                <a:lnTo>
                  <a:pt x="46278" y="72202"/>
                </a:lnTo>
                <a:lnTo>
                  <a:pt x="46385" y="25182"/>
                </a:lnTo>
                <a:lnTo>
                  <a:pt x="73761" y="25182"/>
                </a:lnTo>
                <a:lnTo>
                  <a:pt x="59129" y="0"/>
                </a:lnTo>
                <a:close/>
              </a:path>
              <a:path w="118110" h="458469">
                <a:moveTo>
                  <a:pt x="71774" y="31584"/>
                </a:moveTo>
                <a:lnTo>
                  <a:pt x="48105" y="31584"/>
                </a:lnTo>
                <a:lnTo>
                  <a:pt x="70044" y="31623"/>
                </a:lnTo>
                <a:lnTo>
                  <a:pt x="59042" y="50409"/>
                </a:lnTo>
                <a:lnTo>
                  <a:pt x="71704" y="72202"/>
                </a:lnTo>
                <a:lnTo>
                  <a:pt x="71774" y="31584"/>
                </a:lnTo>
                <a:close/>
              </a:path>
              <a:path w="118110" h="458469">
                <a:moveTo>
                  <a:pt x="46385" y="25182"/>
                </a:moveTo>
                <a:lnTo>
                  <a:pt x="46304" y="72159"/>
                </a:lnTo>
                <a:lnTo>
                  <a:pt x="59042" y="50409"/>
                </a:lnTo>
                <a:lnTo>
                  <a:pt x="48105" y="31584"/>
                </a:lnTo>
                <a:lnTo>
                  <a:pt x="71774" y="31584"/>
                </a:lnTo>
                <a:lnTo>
                  <a:pt x="71785" y="25227"/>
                </a:lnTo>
                <a:lnTo>
                  <a:pt x="46385" y="25182"/>
                </a:lnTo>
                <a:close/>
              </a:path>
              <a:path w="118110" h="458469">
                <a:moveTo>
                  <a:pt x="48105" y="31584"/>
                </a:moveTo>
                <a:lnTo>
                  <a:pt x="59042" y="50409"/>
                </a:lnTo>
                <a:lnTo>
                  <a:pt x="70044" y="31623"/>
                </a:lnTo>
                <a:lnTo>
                  <a:pt x="48105" y="31584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926431" y="2425364"/>
            <a:ext cx="844550" cy="471805"/>
          </a:xfrm>
          <a:custGeom>
            <a:avLst/>
            <a:gdLst/>
            <a:ahLst/>
            <a:cxnLst/>
            <a:rect l="l" t="t" r="r" b="b"/>
            <a:pathLst>
              <a:path w="844550" h="471805">
                <a:moveTo>
                  <a:pt x="69448" y="26775"/>
                </a:moveTo>
                <a:lnTo>
                  <a:pt x="44254" y="27500"/>
                </a:lnTo>
                <a:lnTo>
                  <a:pt x="57286" y="49074"/>
                </a:lnTo>
                <a:lnTo>
                  <a:pt x="832170" y="471738"/>
                </a:lnTo>
                <a:lnTo>
                  <a:pt x="844332" y="449441"/>
                </a:lnTo>
                <a:lnTo>
                  <a:pt x="69448" y="26775"/>
                </a:lnTo>
                <a:close/>
              </a:path>
              <a:path w="844550" h="471805">
                <a:moveTo>
                  <a:pt x="116954" y="0"/>
                </a:moveTo>
                <a:lnTo>
                  <a:pt x="0" y="3360"/>
                </a:lnTo>
                <a:lnTo>
                  <a:pt x="60493" y="103511"/>
                </a:lnTo>
                <a:lnTo>
                  <a:pt x="68300" y="105439"/>
                </a:lnTo>
                <a:lnTo>
                  <a:pt x="80307" y="98186"/>
                </a:lnTo>
                <a:lnTo>
                  <a:pt x="82235" y="90379"/>
                </a:lnTo>
                <a:lnTo>
                  <a:pt x="57286" y="49074"/>
                </a:lnTo>
                <a:lnTo>
                  <a:pt x="16047" y="26581"/>
                </a:lnTo>
                <a:lnTo>
                  <a:pt x="28210" y="4282"/>
                </a:lnTo>
                <a:lnTo>
                  <a:pt x="121489" y="4282"/>
                </a:lnTo>
                <a:lnTo>
                  <a:pt x="116954" y="0"/>
                </a:lnTo>
                <a:close/>
              </a:path>
              <a:path w="844550" h="471805">
                <a:moveTo>
                  <a:pt x="28210" y="4282"/>
                </a:moveTo>
                <a:lnTo>
                  <a:pt x="16047" y="26581"/>
                </a:lnTo>
                <a:lnTo>
                  <a:pt x="57286" y="49074"/>
                </a:lnTo>
                <a:lnTo>
                  <a:pt x="44632" y="28125"/>
                </a:lnTo>
                <a:lnTo>
                  <a:pt x="22491" y="28125"/>
                </a:lnTo>
                <a:lnTo>
                  <a:pt x="32998" y="8864"/>
                </a:lnTo>
                <a:lnTo>
                  <a:pt x="36611" y="8864"/>
                </a:lnTo>
                <a:lnTo>
                  <a:pt x="28210" y="4282"/>
                </a:lnTo>
                <a:close/>
              </a:path>
              <a:path w="844550" h="471805">
                <a:moveTo>
                  <a:pt x="32998" y="8864"/>
                </a:moveTo>
                <a:lnTo>
                  <a:pt x="22491" y="28125"/>
                </a:lnTo>
                <a:lnTo>
                  <a:pt x="44254" y="27500"/>
                </a:lnTo>
                <a:lnTo>
                  <a:pt x="32998" y="8864"/>
                </a:lnTo>
                <a:close/>
              </a:path>
              <a:path w="844550" h="471805">
                <a:moveTo>
                  <a:pt x="44254" y="27500"/>
                </a:moveTo>
                <a:lnTo>
                  <a:pt x="22491" y="28125"/>
                </a:lnTo>
                <a:lnTo>
                  <a:pt x="44632" y="28125"/>
                </a:lnTo>
                <a:lnTo>
                  <a:pt x="44254" y="27500"/>
                </a:lnTo>
                <a:close/>
              </a:path>
              <a:path w="844550" h="471805">
                <a:moveTo>
                  <a:pt x="36611" y="8864"/>
                </a:moveTo>
                <a:lnTo>
                  <a:pt x="32998" y="8864"/>
                </a:lnTo>
                <a:lnTo>
                  <a:pt x="44254" y="27500"/>
                </a:lnTo>
                <a:lnTo>
                  <a:pt x="69448" y="26775"/>
                </a:lnTo>
                <a:lnTo>
                  <a:pt x="36611" y="8864"/>
                </a:lnTo>
                <a:close/>
              </a:path>
              <a:path w="844550" h="471805">
                <a:moveTo>
                  <a:pt x="121489" y="4282"/>
                </a:moveTo>
                <a:lnTo>
                  <a:pt x="28210" y="4282"/>
                </a:lnTo>
                <a:lnTo>
                  <a:pt x="69448" y="26775"/>
                </a:lnTo>
                <a:lnTo>
                  <a:pt x="117683" y="25389"/>
                </a:lnTo>
                <a:lnTo>
                  <a:pt x="123203" y="19542"/>
                </a:lnTo>
                <a:lnTo>
                  <a:pt x="122801" y="5520"/>
                </a:lnTo>
                <a:lnTo>
                  <a:pt x="121489" y="4282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807754" y="2906267"/>
            <a:ext cx="72009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85" dirty="0">
                <a:latin typeface="Arial"/>
                <a:cs typeface="Arial"/>
              </a:rPr>
              <a:t>o</a:t>
            </a:r>
            <a:r>
              <a:rPr sz="2000" spc="-80" dirty="0">
                <a:latin typeface="Arial"/>
                <a:cs typeface="Arial"/>
              </a:rPr>
              <a:t>u</a:t>
            </a:r>
            <a:r>
              <a:rPr sz="2000" spc="100" dirty="0">
                <a:latin typeface="Arial"/>
                <a:cs typeface="Arial"/>
              </a:rPr>
              <a:t>t</a:t>
            </a:r>
            <a:r>
              <a:rPr sz="2000" spc="-80" dirty="0">
                <a:latin typeface="Arial"/>
                <a:cs typeface="Arial"/>
              </a:rPr>
              <a:t>pu</a:t>
            </a:r>
            <a:r>
              <a:rPr sz="2000" spc="100" dirty="0">
                <a:latin typeface="Arial"/>
                <a:cs typeface="Arial"/>
              </a:rPr>
              <a:t>t</a:t>
            </a:r>
            <a:endParaRPr sz="20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8739" y="6548191"/>
            <a:ext cx="1322070" cy="273685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600" spc="-60" dirty="0">
                <a:latin typeface="Arial"/>
                <a:cs typeface="Arial"/>
              </a:rPr>
              <a:t>Credit:</a:t>
            </a:r>
            <a:r>
              <a:rPr sz="1600" spc="-130" dirty="0">
                <a:latin typeface="Arial"/>
                <a:cs typeface="Arial"/>
              </a:rPr>
              <a:t> </a:t>
            </a:r>
            <a:r>
              <a:rPr sz="1600" spc="-114" dirty="0">
                <a:latin typeface="Arial"/>
                <a:cs typeface="Arial"/>
              </a:rPr>
              <a:t>Lazebnik</a:t>
            </a:r>
            <a:endParaRPr sz="16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52628" y="2906267"/>
            <a:ext cx="106489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680" marR="5080" indent="-94615">
              <a:lnSpc>
                <a:spcPct val="100000"/>
              </a:lnSpc>
              <a:spcBef>
                <a:spcPts val="100"/>
              </a:spcBef>
            </a:pPr>
            <a:r>
              <a:rPr sz="2000" spc="-80" dirty="0">
                <a:latin typeface="Arial"/>
                <a:cs typeface="Arial"/>
              </a:rPr>
              <a:t>p</a:t>
            </a:r>
            <a:r>
              <a:rPr sz="2000" spc="-15" dirty="0">
                <a:latin typeface="Arial"/>
                <a:cs typeface="Arial"/>
              </a:rPr>
              <a:t>r</a:t>
            </a:r>
            <a:r>
              <a:rPr sz="2000" spc="-130" dirty="0">
                <a:latin typeface="Arial"/>
                <a:cs typeface="Arial"/>
              </a:rPr>
              <a:t>e</a:t>
            </a:r>
            <a:r>
              <a:rPr sz="2000" spc="-80" dirty="0">
                <a:latin typeface="Arial"/>
                <a:cs typeface="Arial"/>
              </a:rPr>
              <a:t>d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spc="-40" dirty="0">
                <a:latin typeface="Arial"/>
                <a:cs typeface="Arial"/>
              </a:rPr>
              <a:t>c</a:t>
            </a:r>
            <a:r>
              <a:rPr sz="2000" spc="-20" dirty="0">
                <a:latin typeface="Arial"/>
                <a:cs typeface="Arial"/>
              </a:rPr>
              <a:t>t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spc="-80" dirty="0">
                <a:latin typeface="Arial"/>
                <a:cs typeface="Arial"/>
              </a:rPr>
              <a:t>o</a:t>
            </a:r>
            <a:r>
              <a:rPr sz="2000" spc="-50" dirty="0">
                <a:latin typeface="Arial"/>
                <a:cs typeface="Arial"/>
              </a:rPr>
              <a:t>n  </a:t>
            </a:r>
            <a:r>
              <a:rPr sz="2000" spc="-45" dirty="0">
                <a:latin typeface="Arial"/>
                <a:cs typeface="Arial"/>
              </a:rPr>
              <a:t>function</a:t>
            </a:r>
            <a:endParaRPr sz="2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528755" y="2906267"/>
            <a:ext cx="56007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45" dirty="0">
                <a:latin typeface="Arial"/>
                <a:cs typeface="Arial"/>
              </a:rPr>
              <a:t>in</a:t>
            </a:r>
            <a:r>
              <a:rPr sz="2000" spc="-80" dirty="0">
                <a:latin typeface="Arial"/>
                <a:cs typeface="Arial"/>
              </a:rPr>
              <a:t>pu</a:t>
            </a:r>
            <a:r>
              <a:rPr sz="2000" spc="100" dirty="0">
                <a:latin typeface="Arial"/>
                <a:cs typeface="Arial"/>
              </a:rPr>
              <a:t>t</a:t>
            </a:r>
            <a:endParaRPr sz="20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290812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2848" y="333756"/>
            <a:ext cx="953198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 dirty="0"/>
              <a:t>Supervised </a:t>
            </a:r>
            <a:r>
              <a:rPr spc="-50" dirty="0"/>
              <a:t>Learning</a:t>
            </a:r>
            <a:r>
              <a:rPr spc="220" dirty="0"/>
              <a:t> </a:t>
            </a:r>
            <a:r>
              <a:rPr spc="15" dirty="0"/>
              <a:t>Formulation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65761" y="1349755"/>
            <a:ext cx="2659380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y =</a:t>
            </a:r>
            <a:r>
              <a:rPr sz="6600" spc="-10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f(</a:t>
            </a:r>
            <a:r>
              <a:rPr sz="6600" b="1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)</a:t>
            </a:r>
            <a:endParaRPr sz="66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7448" y="3490467"/>
            <a:ext cx="6280150" cy="1818005"/>
          </a:xfrm>
          <a:prstGeom prst="rect">
            <a:avLst/>
          </a:prstGeom>
        </p:spPr>
        <p:txBody>
          <a:bodyPr vert="horz" wrap="square" lIns="0" tIns="183515" rIns="0" bIns="0" rtlCol="0">
            <a:spAutoFit/>
          </a:bodyPr>
          <a:lstStyle/>
          <a:p>
            <a:pPr marL="266700">
              <a:lnSpc>
                <a:spcPct val="100000"/>
              </a:lnSpc>
              <a:spcBef>
                <a:spcPts val="1445"/>
              </a:spcBef>
            </a:pPr>
            <a:r>
              <a:rPr sz="2800" spc="-100" dirty="0">
                <a:latin typeface="Arial"/>
                <a:cs typeface="Arial"/>
              </a:rPr>
              <a:t>Formulation:</a:t>
            </a:r>
            <a:endParaRPr sz="2800">
              <a:latin typeface="Arial"/>
              <a:cs typeface="Arial"/>
            </a:endParaRPr>
          </a:p>
          <a:p>
            <a:pPr marL="266700" indent="-228600">
              <a:lnSpc>
                <a:spcPct val="100000"/>
              </a:lnSpc>
              <a:spcBef>
                <a:spcPts val="1340"/>
              </a:spcBef>
              <a:buChar char="•"/>
              <a:tabLst>
                <a:tab pos="266700" algn="l"/>
              </a:tabLst>
            </a:pPr>
            <a:r>
              <a:rPr sz="2800" spc="-180" dirty="0">
                <a:latin typeface="Arial"/>
                <a:cs typeface="Arial"/>
              </a:rPr>
              <a:t>Given </a:t>
            </a:r>
            <a:r>
              <a:rPr sz="2800" spc="-80" dirty="0">
                <a:latin typeface="Arial"/>
                <a:cs typeface="Arial"/>
              </a:rPr>
              <a:t>training </a:t>
            </a:r>
            <a:r>
              <a:rPr sz="2800" spc="-120" dirty="0">
                <a:latin typeface="Arial"/>
                <a:cs typeface="Arial"/>
              </a:rPr>
              <a:t>data: 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{(</a:t>
            </a:r>
            <a:r>
              <a:rPr sz="2800" b="1" spc="-5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50" spc="-7" baseline="-17543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,y</a:t>
            </a:r>
            <a:r>
              <a:rPr sz="2850" spc="-7" baseline="-17543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),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…,</a:t>
            </a:r>
            <a:r>
              <a:rPr sz="2800" spc="-10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(</a:t>
            </a:r>
            <a:r>
              <a:rPr sz="2800" b="1" spc="-15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50" spc="-22" baseline="-17543" dirty="0">
                <a:solidFill>
                  <a:srgbClr val="0000FF"/>
                </a:solidFill>
                <a:latin typeface="Arial"/>
                <a:cs typeface="Arial"/>
              </a:rPr>
              <a:t>N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,y</a:t>
            </a:r>
            <a:r>
              <a:rPr sz="2850" spc="-22" baseline="-17543" dirty="0">
                <a:solidFill>
                  <a:srgbClr val="0000FF"/>
                </a:solidFill>
                <a:latin typeface="Arial"/>
                <a:cs typeface="Arial"/>
              </a:rPr>
              <a:t>N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)}</a:t>
            </a:r>
            <a:r>
              <a:rPr sz="2800" spc="-15" dirty="0">
                <a:latin typeface="Arial"/>
                <a:cs typeface="Arial"/>
              </a:rPr>
              <a:t>,</a:t>
            </a:r>
            <a:endParaRPr sz="2800">
              <a:latin typeface="Arial"/>
              <a:cs typeface="Arial"/>
            </a:endParaRPr>
          </a:p>
          <a:p>
            <a:pPr marL="266700" indent="-228600">
              <a:lnSpc>
                <a:spcPct val="100000"/>
              </a:lnSpc>
              <a:spcBef>
                <a:spcPts val="1345"/>
              </a:spcBef>
              <a:buChar char="•"/>
              <a:tabLst>
                <a:tab pos="266700" algn="l"/>
              </a:tabLst>
            </a:pPr>
            <a:r>
              <a:rPr sz="2800" spc="-165" dirty="0">
                <a:latin typeface="Arial"/>
                <a:cs typeface="Arial"/>
              </a:rPr>
              <a:t>Find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y = f(</a:t>
            </a:r>
            <a:r>
              <a:rPr sz="2800" b="1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) </a:t>
            </a:r>
            <a:r>
              <a:rPr sz="2800" spc="-160" dirty="0">
                <a:latin typeface="Arial"/>
                <a:cs typeface="Arial"/>
              </a:rPr>
              <a:t>using </a:t>
            </a:r>
            <a:r>
              <a:rPr sz="2800" spc="-80" dirty="0">
                <a:latin typeface="Arial"/>
                <a:cs typeface="Arial"/>
              </a:rPr>
              <a:t>training</a:t>
            </a:r>
            <a:r>
              <a:rPr sz="2800" spc="-120" dirty="0">
                <a:latin typeface="Arial"/>
                <a:cs typeface="Arial"/>
              </a:rPr>
              <a:t> </a:t>
            </a:r>
            <a:r>
              <a:rPr sz="2800" spc="-130" dirty="0">
                <a:latin typeface="Arial"/>
                <a:cs typeface="Arial"/>
              </a:rPr>
              <a:t>data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038729" y="2428694"/>
            <a:ext cx="118110" cy="457834"/>
          </a:xfrm>
          <a:custGeom>
            <a:avLst/>
            <a:gdLst/>
            <a:ahLst/>
            <a:cxnLst/>
            <a:rect l="l" t="t" r="r" b="b"/>
            <a:pathLst>
              <a:path w="118110" h="457835">
                <a:moveTo>
                  <a:pt x="58954" y="50410"/>
                </a:moveTo>
                <a:lnTo>
                  <a:pt x="46254" y="72181"/>
                </a:lnTo>
                <a:lnTo>
                  <a:pt x="46253" y="457260"/>
                </a:lnTo>
                <a:lnTo>
                  <a:pt x="71653" y="457260"/>
                </a:lnTo>
                <a:lnTo>
                  <a:pt x="71654" y="72181"/>
                </a:lnTo>
                <a:lnTo>
                  <a:pt x="58954" y="50410"/>
                </a:lnTo>
                <a:close/>
              </a:path>
              <a:path w="118110" h="457835">
                <a:moveTo>
                  <a:pt x="58954" y="0"/>
                </a:moveTo>
                <a:lnTo>
                  <a:pt x="0" y="101065"/>
                </a:lnTo>
                <a:lnTo>
                  <a:pt x="2046" y="108841"/>
                </a:lnTo>
                <a:lnTo>
                  <a:pt x="14163" y="115909"/>
                </a:lnTo>
                <a:lnTo>
                  <a:pt x="21940" y="113863"/>
                </a:lnTo>
                <a:lnTo>
                  <a:pt x="46254" y="72181"/>
                </a:lnTo>
                <a:lnTo>
                  <a:pt x="46254" y="25205"/>
                </a:lnTo>
                <a:lnTo>
                  <a:pt x="73657" y="25205"/>
                </a:lnTo>
                <a:lnTo>
                  <a:pt x="58954" y="0"/>
                </a:lnTo>
                <a:close/>
              </a:path>
              <a:path w="118110" h="457835">
                <a:moveTo>
                  <a:pt x="73657" y="25205"/>
                </a:moveTo>
                <a:lnTo>
                  <a:pt x="71654" y="25205"/>
                </a:lnTo>
                <a:lnTo>
                  <a:pt x="71654" y="72181"/>
                </a:lnTo>
                <a:lnTo>
                  <a:pt x="95968" y="113863"/>
                </a:lnTo>
                <a:lnTo>
                  <a:pt x="103744" y="115909"/>
                </a:lnTo>
                <a:lnTo>
                  <a:pt x="115861" y="108841"/>
                </a:lnTo>
                <a:lnTo>
                  <a:pt x="117908" y="101064"/>
                </a:lnTo>
                <a:lnTo>
                  <a:pt x="73657" y="25205"/>
                </a:lnTo>
                <a:close/>
              </a:path>
              <a:path w="118110" h="457835">
                <a:moveTo>
                  <a:pt x="71654" y="25205"/>
                </a:moveTo>
                <a:lnTo>
                  <a:pt x="46254" y="25205"/>
                </a:lnTo>
                <a:lnTo>
                  <a:pt x="46254" y="72181"/>
                </a:lnTo>
                <a:lnTo>
                  <a:pt x="58954" y="50410"/>
                </a:lnTo>
                <a:lnTo>
                  <a:pt x="47984" y="31603"/>
                </a:lnTo>
                <a:lnTo>
                  <a:pt x="71654" y="31603"/>
                </a:lnTo>
                <a:lnTo>
                  <a:pt x="71654" y="25205"/>
                </a:lnTo>
                <a:close/>
              </a:path>
              <a:path w="118110" h="457835">
                <a:moveTo>
                  <a:pt x="71654" y="31603"/>
                </a:moveTo>
                <a:lnTo>
                  <a:pt x="69924" y="31603"/>
                </a:lnTo>
                <a:lnTo>
                  <a:pt x="58954" y="50410"/>
                </a:lnTo>
                <a:lnTo>
                  <a:pt x="71654" y="72181"/>
                </a:lnTo>
                <a:lnTo>
                  <a:pt x="71654" y="31603"/>
                </a:lnTo>
                <a:close/>
              </a:path>
              <a:path w="118110" h="457835">
                <a:moveTo>
                  <a:pt x="69924" y="31603"/>
                </a:moveTo>
                <a:lnTo>
                  <a:pt x="47984" y="31603"/>
                </a:lnTo>
                <a:lnTo>
                  <a:pt x="58954" y="50410"/>
                </a:lnTo>
                <a:lnTo>
                  <a:pt x="69924" y="31603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181553" y="2428694"/>
            <a:ext cx="118110" cy="458470"/>
          </a:xfrm>
          <a:custGeom>
            <a:avLst/>
            <a:gdLst/>
            <a:ahLst/>
            <a:cxnLst/>
            <a:rect l="l" t="t" r="r" b="b"/>
            <a:pathLst>
              <a:path w="118110" h="458469">
                <a:moveTo>
                  <a:pt x="59042" y="50409"/>
                </a:moveTo>
                <a:lnTo>
                  <a:pt x="46304" y="72159"/>
                </a:lnTo>
                <a:lnTo>
                  <a:pt x="45634" y="458033"/>
                </a:lnTo>
                <a:lnTo>
                  <a:pt x="71034" y="458077"/>
                </a:lnTo>
                <a:lnTo>
                  <a:pt x="71628" y="115986"/>
                </a:lnTo>
                <a:lnTo>
                  <a:pt x="71678" y="72159"/>
                </a:lnTo>
                <a:lnTo>
                  <a:pt x="59042" y="50409"/>
                </a:lnTo>
                <a:close/>
              </a:path>
              <a:path w="118110" h="458469">
                <a:moveTo>
                  <a:pt x="73761" y="25182"/>
                </a:moveTo>
                <a:lnTo>
                  <a:pt x="46385" y="25182"/>
                </a:lnTo>
                <a:lnTo>
                  <a:pt x="71785" y="25227"/>
                </a:lnTo>
                <a:lnTo>
                  <a:pt x="71704" y="72202"/>
                </a:lnTo>
                <a:lnTo>
                  <a:pt x="95945" y="113926"/>
                </a:lnTo>
                <a:lnTo>
                  <a:pt x="103718" y="115986"/>
                </a:lnTo>
                <a:lnTo>
                  <a:pt x="115848" y="108939"/>
                </a:lnTo>
                <a:lnTo>
                  <a:pt x="117908" y="101166"/>
                </a:lnTo>
                <a:lnTo>
                  <a:pt x="73761" y="25182"/>
                </a:lnTo>
                <a:close/>
              </a:path>
              <a:path w="118110" h="458469">
                <a:moveTo>
                  <a:pt x="59129" y="0"/>
                </a:moveTo>
                <a:lnTo>
                  <a:pt x="0" y="100962"/>
                </a:lnTo>
                <a:lnTo>
                  <a:pt x="2033" y="108742"/>
                </a:lnTo>
                <a:lnTo>
                  <a:pt x="14137" y="115831"/>
                </a:lnTo>
                <a:lnTo>
                  <a:pt x="21917" y="113798"/>
                </a:lnTo>
                <a:lnTo>
                  <a:pt x="46278" y="72202"/>
                </a:lnTo>
                <a:lnTo>
                  <a:pt x="46385" y="25182"/>
                </a:lnTo>
                <a:lnTo>
                  <a:pt x="73761" y="25182"/>
                </a:lnTo>
                <a:lnTo>
                  <a:pt x="59129" y="0"/>
                </a:lnTo>
                <a:close/>
              </a:path>
              <a:path w="118110" h="458469">
                <a:moveTo>
                  <a:pt x="71774" y="31584"/>
                </a:moveTo>
                <a:lnTo>
                  <a:pt x="48105" y="31584"/>
                </a:lnTo>
                <a:lnTo>
                  <a:pt x="70044" y="31623"/>
                </a:lnTo>
                <a:lnTo>
                  <a:pt x="59042" y="50409"/>
                </a:lnTo>
                <a:lnTo>
                  <a:pt x="71704" y="72202"/>
                </a:lnTo>
                <a:lnTo>
                  <a:pt x="71774" y="31584"/>
                </a:lnTo>
                <a:close/>
              </a:path>
              <a:path w="118110" h="458469">
                <a:moveTo>
                  <a:pt x="46385" y="25182"/>
                </a:moveTo>
                <a:lnTo>
                  <a:pt x="46304" y="72159"/>
                </a:lnTo>
                <a:lnTo>
                  <a:pt x="59042" y="50409"/>
                </a:lnTo>
                <a:lnTo>
                  <a:pt x="48105" y="31584"/>
                </a:lnTo>
                <a:lnTo>
                  <a:pt x="71774" y="31584"/>
                </a:lnTo>
                <a:lnTo>
                  <a:pt x="71785" y="25227"/>
                </a:lnTo>
                <a:lnTo>
                  <a:pt x="46385" y="25182"/>
                </a:lnTo>
                <a:close/>
              </a:path>
              <a:path w="118110" h="458469">
                <a:moveTo>
                  <a:pt x="48105" y="31584"/>
                </a:moveTo>
                <a:lnTo>
                  <a:pt x="59042" y="50409"/>
                </a:lnTo>
                <a:lnTo>
                  <a:pt x="70044" y="31623"/>
                </a:lnTo>
                <a:lnTo>
                  <a:pt x="48105" y="31584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926431" y="2425364"/>
            <a:ext cx="844550" cy="471805"/>
          </a:xfrm>
          <a:custGeom>
            <a:avLst/>
            <a:gdLst/>
            <a:ahLst/>
            <a:cxnLst/>
            <a:rect l="l" t="t" r="r" b="b"/>
            <a:pathLst>
              <a:path w="844550" h="471805">
                <a:moveTo>
                  <a:pt x="69448" y="26775"/>
                </a:moveTo>
                <a:lnTo>
                  <a:pt x="44254" y="27500"/>
                </a:lnTo>
                <a:lnTo>
                  <a:pt x="57286" y="49074"/>
                </a:lnTo>
                <a:lnTo>
                  <a:pt x="832170" y="471738"/>
                </a:lnTo>
                <a:lnTo>
                  <a:pt x="844332" y="449441"/>
                </a:lnTo>
                <a:lnTo>
                  <a:pt x="69448" y="26775"/>
                </a:lnTo>
                <a:close/>
              </a:path>
              <a:path w="844550" h="471805">
                <a:moveTo>
                  <a:pt x="116954" y="0"/>
                </a:moveTo>
                <a:lnTo>
                  <a:pt x="0" y="3360"/>
                </a:lnTo>
                <a:lnTo>
                  <a:pt x="60493" y="103511"/>
                </a:lnTo>
                <a:lnTo>
                  <a:pt x="68300" y="105439"/>
                </a:lnTo>
                <a:lnTo>
                  <a:pt x="80307" y="98186"/>
                </a:lnTo>
                <a:lnTo>
                  <a:pt x="82235" y="90379"/>
                </a:lnTo>
                <a:lnTo>
                  <a:pt x="57286" y="49074"/>
                </a:lnTo>
                <a:lnTo>
                  <a:pt x="16047" y="26581"/>
                </a:lnTo>
                <a:lnTo>
                  <a:pt x="28210" y="4282"/>
                </a:lnTo>
                <a:lnTo>
                  <a:pt x="121489" y="4282"/>
                </a:lnTo>
                <a:lnTo>
                  <a:pt x="116954" y="0"/>
                </a:lnTo>
                <a:close/>
              </a:path>
              <a:path w="844550" h="471805">
                <a:moveTo>
                  <a:pt x="28210" y="4282"/>
                </a:moveTo>
                <a:lnTo>
                  <a:pt x="16047" y="26581"/>
                </a:lnTo>
                <a:lnTo>
                  <a:pt x="57286" y="49074"/>
                </a:lnTo>
                <a:lnTo>
                  <a:pt x="44632" y="28125"/>
                </a:lnTo>
                <a:lnTo>
                  <a:pt x="22491" y="28125"/>
                </a:lnTo>
                <a:lnTo>
                  <a:pt x="32998" y="8864"/>
                </a:lnTo>
                <a:lnTo>
                  <a:pt x="36611" y="8864"/>
                </a:lnTo>
                <a:lnTo>
                  <a:pt x="28210" y="4282"/>
                </a:lnTo>
                <a:close/>
              </a:path>
              <a:path w="844550" h="471805">
                <a:moveTo>
                  <a:pt x="32998" y="8864"/>
                </a:moveTo>
                <a:lnTo>
                  <a:pt x="22491" y="28125"/>
                </a:lnTo>
                <a:lnTo>
                  <a:pt x="44254" y="27500"/>
                </a:lnTo>
                <a:lnTo>
                  <a:pt x="32998" y="8864"/>
                </a:lnTo>
                <a:close/>
              </a:path>
              <a:path w="844550" h="471805">
                <a:moveTo>
                  <a:pt x="44254" y="27500"/>
                </a:moveTo>
                <a:lnTo>
                  <a:pt x="22491" y="28125"/>
                </a:lnTo>
                <a:lnTo>
                  <a:pt x="44632" y="28125"/>
                </a:lnTo>
                <a:lnTo>
                  <a:pt x="44254" y="27500"/>
                </a:lnTo>
                <a:close/>
              </a:path>
              <a:path w="844550" h="471805">
                <a:moveTo>
                  <a:pt x="36611" y="8864"/>
                </a:moveTo>
                <a:lnTo>
                  <a:pt x="32998" y="8864"/>
                </a:lnTo>
                <a:lnTo>
                  <a:pt x="44254" y="27500"/>
                </a:lnTo>
                <a:lnTo>
                  <a:pt x="69448" y="26775"/>
                </a:lnTo>
                <a:lnTo>
                  <a:pt x="36611" y="8864"/>
                </a:lnTo>
                <a:close/>
              </a:path>
              <a:path w="844550" h="471805">
                <a:moveTo>
                  <a:pt x="121489" y="4282"/>
                </a:moveTo>
                <a:lnTo>
                  <a:pt x="28210" y="4282"/>
                </a:lnTo>
                <a:lnTo>
                  <a:pt x="69448" y="26775"/>
                </a:lnTo>
                <a:lnTo>
                  <a:pt x="117683" y="25389"/>
                </a:lnTo>
                <a:lnTo>
                  <a:pt x="123203" y="19542"/>
                </a:lnTo>
                <a:lnTo>
                  <a:pt x="122801" y="5520"/>
                </a:lnTo>
                <a:lnTo>
                  <a:pt x="121489" y="4282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807754" y="2906267"/>
            <a:ext cx="72009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85" dirty="0">
                <a:latin typeface="Arial"/>
                <a:cs typeface="Arial"/>
              </a:rPr>
              <a:t>o</a:t>
            </a:r>
            <a:r>
              <a:rPr sz="2000" spc="-80" dirty="0">
                <a:latin typeface="Arial"/>
                <a:cs typeface="Arial"/>
              </a:rPr>
              <a:t>u</a:t>
            </a:r>
            <a:r>
              <a:rPr sz="2000" spc="100" dirty="0">
                <a:latin typeface="Arial"/>
                <a:cs typeface="Arial"/>
              </a:rPr>
              <a:t>t</a:t>
            </a:r>
            <a:r>
              <a:rPr sz="2000" spc="-80" dirty="0">
                <a:latin typeface="Arial"/>
                <a:cs typeface="Arial"/>
              </a:rPr>
              <a:t>pu</a:t>
            </a:r>
            <a:r>
              <a:rPr sz="2000" spc="100" dirty="0">
                <a:latin typeface="Arial"/>
                <a:cs typeface="Arial"/>
              </a:rPr>
              <a:t>t</a:t>
            </a:r>
            <a:endParaRPr sz="20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12848" y="5470395"/>
            <a:ext cx="4930775" cy="4597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325"/>
              </a:lnSpc>
            </a:pPr>
            <a:r>
              <a:rPr sz="2800" dirty="0">
                <a:latin typeface="Arial"/>
                <a:cs typeface="Arial"/>
              </a:rPr>
              <a:t>• </a:t>
            </a:r>
            <a:r>
              <a:rPr sz="2800" spc="-190" dirty="0">
                <a:latin typeface="Arial"/>
                <a:cs typeface="Arial"/>
              </a:rPr>
              <a:t>such </a:t>
            </a:r>
            <a:r>
              <a:rPr sz="2800" spc="-25" dirty="0">
                <a:latin typeface="Arial"/>
                <a:cs typeface="Arial"/>
              </a:rPr>
              <a:t>that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f </a:t>
            </a:r>
            <a:r>
              <a:rPr sz="2800" spc="-170" dirty="0">
                <a:latin typeface="Arial"/>
                <a:cs typeface="Arial"/>
              </a:rPr>
              <a:t>is </a:t>
            </a:r>
            <a:r>
              <a:rPr sz="2800" spc="-85" dirty="0">
                <a:latin typeface="Arial"/>
                <a:cs typeface="Arial"/>
              </a:rPr>
              <a:t>correct </a:t>
            </a:r>
            <a:r>
              <a:rPr sz="2800" spc="-100" dirty="0">
                <a:latin typeface="Arial"/>
                <a:cs typeface="Arial"/>
              </a:rPr>
              <a:t>on </a:t>
            </a:r>
            <a:r>
              <a:rPr sz="2800" spc="-70" dirty="0">
                <a:latin typeface="Arial"/>
                <a:cs typeface="Arial"/>
              </a:rPr>
              <a:t>test</a:t>
            </a:r>
            <a:r>
              <a:rPr sz="2800" spc="-385" dirty="0">
                <a:latin typeface="Arial"/>
                <a:cs typeface="Arial"/>
              </a:rPr>
              <a:t> </a:t>
            </a:r>
            <a:r>
              <a:rPr sz="2800" spc="-135" dirty="0">
                <a:latin typeface="Arial"/>
                <a:cs typeface="Arial"/>
              </a:rPr>
              <a:t>data</a:t>
            </a:r>
            <a:endParaRPr sz="28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8739" y="6548191"/>
            <a:ext cx="1843405" cy="273685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600" spc="-60" dirty="0">
                <a:latin typeface="Arial"/>
                <a:cs typeface="Arial"/>
              </a:rPr>
              <a:t>Credit: </a:t>
            </a:r>
            <a:r>
              <a:rPr sz="1600" spc="-110" dirty="0">
                <a:latin typeface="Arial"/>
                <a:cs typeface="Arial"/>
              </a:rPr>
              <a:t>Lazebnik,</a:t>
            </a:r>
            <a:r>
              <a:rPr sz="1600" spc="-150" dirty="0">
                <a:latin typeface="Arial"/>
                <a:cs typeface="Arial"/>
              </a:rPr>
              <a:t> </a:t>
            </a:r>
            <a:r>
              <a:rPr sz="1600" spc="-114" dirty="0">
                <a:latin typeface="Arial"/>
                <a:cs typeface="Arial"/>
              </a:rPr>
              <a:t>Liang</a:t>
            </a:r>
            <a:endParaRPr sz="16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52628" y="2906267"/>
            <a:ext cx="106489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680" marR="5080" indent="-94615">
              <a:lnSpc>
                <a:spcPct val="100000"/>
              </a:lnSpc>
              <a:spcBef>
                <a:spcPts val="100"/>
              </a:spcBef>
            </a:pPr>
            <a:r>
              <a:rPr sz="2000" spc="-80" dirty="0">
                <a:latin typeface="Arial"/>
                <a:cs typeface="Arial"/>
              </a:rPr>
              <a:t>p</a:t>
            </a:r>
            <a:r>
              <a:rPr sz="2000" spc="-15" dirty="0">
                <a:latin typeface="Arial"/>
                <a:cs typeface="Arial"/>
              </a:rPr>
              <a:t>r</a:t>
            </a:r>
            <a:r>
              <a:rPr sz="2000" spc="-130" dirty="0">
                <a:latin typeface="Arial"/>
                <a:cs typeface="Arial"/>
              </a:rPr>
              <a:t>e</a:t>
            </a:r>
            <a:r>
              <a:rPr sz="2000" spc="-80" dirty="0">
                <a:latin typeface="Arial"/>
                <a:cs typeface="Arial"/>
              </a:rPr>
              <a:t>d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spc="-40" dirty="0">
                <a:latin typeface="Arial"/>
                <a:cs typeface="Arial"/>
              </a:rPr>
              <a:t>c</a:t>
            </a:r>
            <a:r>
              <a:rPr sz="2000" spc="-20" dirty="0">
                <a:latin typeface="Arial"/>
                <a:cs typeface="Arial"/>
              </a:rPr>
              <a:t>t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spc="-80" dirty="0">
                <a:latin typeface="Arial"/>
                <a:cs typeface="Arial"/>
              </a:rPr>
              <a:t>o</a:t>
            </a:r>
            <a:r>
              <a:rPr sz="2000" spc="-50" dirty="0">
                <a:latin typeface="Arial"/>
                <a:cs typeface="Arial"/>
              </a:rPr>
              <a:t>n  </a:t>
            </a:r>
            <a:r>
              <a:rPr sz="2000" spc="-45" dirty="0">
                <a:latin typeface="Arial"/>
                <a:cs typeface="Arial"/>
              </a:rPr>
              <a:t>function</a:t>
            </a:r>
            <a:endParaRPr sz="2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528755" y="2906267"/>
            <a:ext cx="56007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45" dirty="0">
                <a:latin typeface="Arial"/>
                <a:cs typeface="Arial"/>
              </a:rPr>
              <a:t>in</a:t>
            </a:r>
            <a:r>
              <a:rPr sz="2000" spc="-80" dirty="0">
                <a:latin typeface="Arial"/>
                <a:cs typeface="Arial"/>
              </a:rPr>
              <a:t>pu</a:t>
            </a:r>
            <a:r>
              <a:rPr sz="2000" spc="100" dirty="0">
                <a:latin typeface="Arial"/>
                <a:cs typeface="Arial"/>
              </a:rPr>
              <a:t>t</a:t>
            </a:r>
            <a:endParaRPr sz="20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351294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2848" y="333756"/>
            <a:ext cx="953198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 dirty="0"/>
              <a:t>Supervised </a:t>
            </a:r>
            <a:r>
              <a:rPr spc="-50" dirty="0"/>
              <a:t>Learning</a:t>
            </a:r>
            <a:r>
              <a:rPr spc="220" dirty="0"/>
              <a:t> </a:t>
            </a:r>
            <a:r>
              <a:rPr spc="15" dirty="0"/>
              <a:t>Formulation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65761" y="1349755"/>
            <a:ext cx="2659380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y =</a:t>
            </a:r>
            <a:r>
              <a:rPr sz="6600" spc="-10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f(</a:t>
            </a:r>
            <a:r>
              <a:rPr sz="6600" b="1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)</a:t>
            </a:r>
            <a:endParaRPr sz="66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7448" y="3490467"/>
            <a:ext cx="6280150" cy="1220470"/>
          </a:xfrm>
          <a:prstGeom prst="rect">
            <a:avLst/>
          </a:prstGeom>
        </p:spPr>
        <p:txBody>
          <a:bodyPr vert="horz" wrap="square" lIns="0" tIns="183515" rIns="0" bIns="0" rtlCol="0">
            <a:spAutoFit/>
          </a:bodyPr>
          <a:lstStyle/>
          <a:p>
            <a:pPr marL="266700">
              <a:lnSpc>
                <a:spcPct val="100000"/>
              </a:lnSpc>
              <a:spcBef>
                <a:spcPts val="1445"/>
              </a:spcBef>
            </a:pPr>
            <a:r>
              <a:rPr sz="2800" spc="-100" dirty="0">
                <a:latin typeface="Arial"/>
                <a:cs typeface="Arial"/>
              </a:rPr>
              <a:t>Formulation:</a:t>
            </a:r>
            <a:endParaRPr sz="2800">
              <a:latin typeface="Arial"/>
              <a:cs typeface="Arial"/>
            </a:endParaRPr>
          </a:p>
          <a:p>
            <a:pPr marL="266700" indent="-228600">
              <a:lnSpc>
                <a:spcPct val="100000"/>
              </a:lnSpc>
              <a:spcBef>
                <a:spcPts val="1340"/>
              </a:spcBef>
              <a:buChar char="•"/>
              <a:tabLst>
                <a:tab pos="266700" algn="l"/>
              </a:tabLst>
            </a:pPr>
            <a:r>
              <a:rPr sz="2800" spc="-180" dirty="0">
                <a:latin typeface="Arial"/>
                <a:cs typeface="Arial"/>
              </a:rPr>
              <a:t>Given </a:t>
            </a:r>
            <a:r>
              <a:rPr sz="2800" spc="-80" dirty="0">
                <a:latin typeface="Arial"/>
                <a:cs typeface="Arial"/>
              </a:rPr>
              <a:t>training </a:t>
            </a:r>
            <a:r>
              <a:rPr sz="2800" spc="-120" dirty="0">
                <a:latin typeface="Arial"/>
                <a:cs typeface="Arial"/>
              </a:rPr>
              <a:t>data: 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{(</a:t>
            </a:r>
            <a:r>
              <a:rPr sz="2800" b="1" spc="-5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50" spc="-7" baseline="-17543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,y</a:t>
            </a:r>
            <a:r>
              <a:rPr sz="2850" spc="-7" baseline="-17543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),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…,</a:t>
            </a:r>
            <a:r>
              <a:rPr sz="2800" spc="-10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(</a:t>
            </a:r>
            <a:r>
              <a:rPr sz="2800" b="1" spc="-15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50" spc="-22" baseline="-17543" dirty="0">
                <a:solidFill>
                  <a:srgbClr val="0000FF"/>
                </a:solidFill>
                <a:latin typeface="Arial"/>
                <a:cs typeface="Arial"/>
              </a:rPr>
              <a:t>N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,y</a:t>
            </a:r>
            <a:r>
              <a:rPr sz="2850" spc="-22" baseline="-17543" dirty="0">
                <a:solidFill>
                  <a:srgbClr val="0000FF"/>
                </a:solidFill>
                <a:latin typeface="Arial"/>
                <a:cs typeface="Arial"/>
              </a:rPr>
              <a:t>N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)}</a:t>
            </a:r>
            <a:r>
              <a:rPr sz="2800" spc="-15" dirty="0">
                <a:latin typeface="Arial"/>
                <a:cs typeface="Arial"/>
              </a:rPr>
              <a:t>,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12848" y="4855971"/>
            <a:ext cx="479171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100"/>
              </a:spcBef>
              <a:buChar char="•"/>
              <a:tabLst>
                <a:tab pos="241300" algn="l"/>
              </a:tabLst>
            </a:pPr>
            <a:r>
              <a:rPr sz="2800" spc="-165" dirty="0">
                <a:latin typeface="Arial"/>
                <a:cs typeface="Arial"/>
              </a:rPr>
              <a:t>Find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y = f(</a:t>
            </a:r>
            <a:r>
              <a:rPr sz="2800" b="1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) </a:t>
            </a:r>
            <a:r>
              <a:rPr sz="2800" spc="-160" dirty="0">
                <a:latin typeface="Arial"/>
                <a:cs typeface="Arial"/>
              </a:rPr>
              <a:t>using </a:t>
            </a:r>
            <a:r>
              <a:rPr sz="2800" spc="-80" dirty="0">
                <a:latin typeface="Arial"/>
                <a:cs typeface="Arial"/>
              </a:rPr>
              <a:t>training</a:t>
            </a:r>
            <a:r>
              <a:rPr sz="2800" spc="-140" dirty="0">
                <a:latin typeface="Arial"/>
                <a:cs typeface="Arial"/>
              </a:rPr>
              <a:t> </a:t>
            </a:r>
            <a:r>
              <a:rPr sz="2800" spc="-130" dirty="0">
                <a:latin typeface="Arial"/>
                <a:cs typeface="Arial"/>
              </a:rPr>
              <a:t>data</a:t>
            </a:r>
            <a:endParaRPr sz="2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038729" y="2428694"/>
            <a:ext cx="118110" cy="457834"/>
          </a:xfrm>
          <a:custGeom>
            <a:avLst/>
            <a:gdLst/>
            <a:ahLst/>
            <a:cxnLst/>
            <a:rect l="l" t="t" r="r" b="b"/>
            <a:pathLst>
              <a:path w="118110" h="457835">
                <a:moveTo>
                  <a:pt x="58954" y="50410"/>
                </a:moveTo>
                <a:lnTo>
                  <a:pt x="46254" y="72181"/>
                </a:lnTo>
                <a:lnTo>
                  <a:pt x="46253" y="457260"/>
                </a:lnTo>
                <a:lnTo>
                  <a:pt x="71653" y="457260"/>
                </a:lnTo>
                <a:lnTo>
                  <a:pt x="71654" y="72181"/>
                </a:lnTo>
                <a:lnTo>
                  <a:pt x="58954" y="50410"/>
                </a:lnTo>
                <a:close/>
              </a:path>
              <a:path w="118110" h="457835">
                <a:moveTo>
                  <a:pt x="58954" y="0"/>
                </a:moveTo>
                <a:lnTo>
                  <a:pt x="0" y="101065"/>
                </a:lnTo>
                <a:lnTo>
                  <a:pt x="2046" y="108841"/>
                </a:lnTo>
                <a:lnTo>
                  <a:pt x="14163" y="115909"/>
                </a:lnTo>
                <a:lnTo>
                  <a:pt x="21940" y="113863"/>
                </a:lnTo>
                <a:lnTo>
                  <a:pt x="46254" y="72181"/>
                </a:lnTo>
                <a:lnTo>
                  <a:pt x="46254" y="25205"/>
                </a:lnTo>
                <a:lnTo>
                  <a:pt x="73657" y="25205"/>
                </a:lnTo>
                <a:lnTo>
                  <a:pt x="58954" y="0"/>
                </a:lnTo>
                <a:close/>
              </a:path>
              <a:path w="118110" h="457835">
                <a:moveTo>
                  <a:pt x="73657" y="25205"/>
                </a:moveTo>
                <a:lnTo>
                  <a:pt x="71654" y="25205"/>
                </a:lnTo>
                <a:lnTo>
                  <a:pt x="71654" y="72181"/>
                </a:lnTo>
                <a:lnTo>
                  <a:pt x="95968" y="113863"/>
                </a:lnTo>
                <a:lnTo>
                  <a:pt x="103744" y="115909"/>
                </a:lnTo>
                <a:lnTo>
                  <a:pt x="115861" y="108841"/>
                </a:lnTo>
                <a:lnTo>
                  <a:pt x="117908" y="101064"/>
                </a:lnTo>
                <a:lnTo>
                  <a:pt x="73657" y="25205"/>
                </a:lnTo>
                <a:close/>
              </a:path>
              <a:path w="118110" h="457835">
                <a:moveTo>
                  <a:pt x="71654" y="25205"/>
                </a:moveTo>
                <a:lnTo>
                  <a:pt x="46254" y="25205"/>
                </a:lnTo>
                <a:lnTo>
                  <a:pt x="46254" y="72181"/>
                </a:lnTo>
                <a:lnTo>
                  <a:pt x="58954" y="50410"/>
                </a:lnTo>
                <a:lnTo>
                  <a:pt x="47984" y="31603"/>
                </a:lnTo>
                <a:lnTo>
                  <a:pt x="71654" y="31603"/>
                </a:lnTo>
                <a:lnTo>
                  <a:pt x="71654" y="25205"/>
                </a:lnTo>
                <a:close/>
              </a:path>
              <a:path w="118110" h="457835">
                <a:moveTo>
                  <a:pt x="71654" y="31603"/>
                </a:moveTo>
                <a:lnTo>
                  <a:pt x="69924" y="31603"/>
                </a:lnTo>
                <a:lnTo>
                  <a:pt x="58954" y="50410"/>
                </a:lnTo>
                <a:lnTo>
                  <a:pt x="71654" y="72181"/>
                </a:lnTo>
                <a:lnTo>
                  <a:pt x="71654" y="31603"/>
                </a:lnTo>
                <a:close/>
              </a:path>
              <a:path w="118110" h="457835">
                <a:moveTo>
                  <a:pt x="69924" y="31603"/>
                </a:moveTo>
                <a:lnTo>
                  <a:pt x="47984" y="31603"/>
                </a:lnTo>
                <a:lnTo>
                  <a:pt x="58954" y="50410"/>
                </a:lnTo>
                <a:lnTo>
                  <a:pt x="69924" y="31603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181553" y="2428694"/>
            <a:ext cx="118110" cy="458470"/>
          </a:xfrm>
          <a:custGeom>
            <a:avLst/>
            <a:gdLst/>
            <a:ahLst/>
            <a:cxnLst/>
            <a:rect l="l" t="t" r="r" b="b"/>
            <a:pathLst>
              <a:path w="118110" h="458469">
                <a:moveTo>
                  <a:pt x="59042" y="50409"/>
                </a:moveTo>
                <a:lnTo>
                  <a:pt x="46304" y="72159"/>
                </a:lnTo>
                <a:lnTo>
                  <a:pt x="45634" y="458033"/>
                </a:lnTo>
                <a:lnTo>
                  <a:pt x="71034" y="458077"/>
                </a:lnTo>
                <a:lnTo>
                  <a:pt x="71628" y="115986"/>
                </a:lnTo>
                <a:lnTo>
                  <a:pt x="71678" y="72159"/>
                </a:lnTo>
                <a:lnTo>
                  <a:pt x="59042" y="50409"/>
                </a:lnTo>
                <a:close/>
              </a:path>
              <a:path w="118110" h="458469">
                <a:moveTo>
                  <a:pt x="73761" y="25182"/>
                </a:moveTo>
                <a:lnTo>
                  <a:pt x="46385" y="25182"/>
                </a:lnTo>
                <a:lnTo>
                  <a:pt x="71785" y="25227"/>
                </a:lnTo>
                <a:lnTo>
                  <a:pt x="71704" y="72202"/>
                </a:lnTo>
                <a:lnTo>
                  <a:pt x="95945" y="113926"/>
                </a:lnTo>
                <a:lnTo>
                  <a:pt x="103718" y="115986"/>
                </a:lnTo>
                <a:lnTo>
                  <a:pt x="115848" y="108939"/>
                </a:lnTo>
                <a:lnTo>
                  <a:pt x="117908" y="101166"/>
                </a:lnTo>
                <a:lnTo>
                  <a:pt x="73761" y="25182"/>
                </a:lnTo>
                <a:close/>
              </a:path>
              <a:path w="118110" h="458469">
                <a:moveTo>
                  <a:pt x="59129" y="0"/>
                </a:moveTo>
                <a:lnTo>
                  <a:pt x="0" y="100962"/>
                </a:lnTo>
                <a:lnTo>
                  <a:pt x="2033" y="108742"/>
                </a:lnTo>
                <a:lnTo>
                  <a:pt x="14137" y="115831"/>
                </a:lnTo>
                <a:lnTo>
                  <a:pt x="21917" y="113798"/>
                </a:lnTo>
                <a:lnTo>
                  <a:pt x="46278" y="72202"/>
                </a:lnTo>
                <a:lnTo>
                  <a:pt x="46385" y="25182"/>
                </a:lnTo>
                <a:lnTo>
                  <a:pt x="73761" y="25182"/>
                </a:lnTo>
                <a:lnTo>
                  <a:pt x="59129" y="0"/>
                </a:lnTo>
                <a:close/>
              </a:path>
              <a:path w="118110" h="458469">
                <a:moveTo>
                  <a:pt x="71774" y="31584"/>
                </a:moveTo>
                <a:lnTo>
                  <a:pt x="48105" y="31584"/>
                </a:lnTo>
                <a:lnTo>
                  <a:pt x="70044" y="31623"/>
                </a:lnTo>
                <a:lnTo>
                  <a:pt x="59042" y="50409"/>
                </a:lnTo>
                <a:lnTo>
                  <a:pt x="71704" y="72202"/>
                </a:lnTo>
                <a:lnTo>
                  <a:pt x="71774" y="31584"/>
                </a:lnTo>
                <a:close/>
              </a:path>
              <a:path w="118110" h="458469">
                <a:moveTo>
                  <a:pt x="46385" y="25182"/>
                </a:moveTo>
                <a:lnTo>
                  <a:pt x="46304" y="72159"/>
                </a:lnTo>
                <a:lnTo>
                  <a:pt x="59042" y="50409"/>
                </a:lnTo>
                <a:lnTo>
                  <a:pt x="48105" y="31584"/>
                </a:lnTo>
                <a:lnTo>
                  <a:pt x="71774" y="31584"/>
                </a:lnTo>
                <a:lnTo>
                  <a:pt x="71785" y="25227"/>
                </a:lnTo>
                <a:lnTo>
                  <a:pt x="46385" y="25182"/>
                </a:lnTo>
                <a:close/>
              </a:path>
              <a:path w="118110" h="458469">
                <a:moveTo>
                  <a:pt x="48105" y="31584"/>
                </a:moveTo>
                <a:lnTo>
                  <a:pt x="59042" y="50409"/>
                </a:lnTo>
                <a:lnTo>
                  <a:pt x="70044" y="31623"/>
                </a:lnTo>
                <a:lnTo>
                  <a:pt x="48105" y="31584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926431" y="2425364"/>
            <a:ext cx="844550" cy="471805"/>
          </a:xfrm>
          <a:custGeom>
            <a:avLst/>
            <a:gdLst/>
            <a:ahLst/>
            <a:cxnLst/>
            <a:rect l="l" t="t" r="r" b="b"/>
            <a:pathLst>
              <a:path w="844550" h="471805">
                <a:moveTo>
                  <a:pt x="69448" y="26775"/>
                </a:moveTo>
                <a:lnTo>
                  <a:pt x="44254" y="27500"/>
                </a:lnTo>
                <a:lnTo>
                  <a:pt x="57286" y="49074"/>
                </a:lnTo>
                <a:lnTo>
                  <a:pt x="832170" y="471738"/>
                </a:lnTo>
                <a:lnTo>
                  <a:pt x="844332" y="449441"/>
                </a:lnTo>
                <a:lnTo>
                  <a:pt x="69448" y="26775"/>
                </a:lnTo>
                <a:close/>
              </a:path>
              <a:path w="844550" h="471805">
                <a:moveTo>
                  <a:pt x="116954" y="0"/>
                </a:moveTo>
                <a:lnTo>
                  <a:pt x="0" y="3360"/>
                </a:lnTo>
                <a:lnTo>
                  <a:pt x="60493" y="103511"/>
                </a:lnTo>
                <a:lnTo>
                  <a:pt x="68300" y="105439"/>
                </a:lnTo>
                <a:lnTo>
                  <a:pt x="80307" y="98186"/>
                </a:lnTo>
                <a:lnTo>
                  <a:pt x="82235" y="90379"/>
                </a:lnTo>
                <a:lnTo>
                  <a:pt x="57286" y="49074"/>
                </a:lnTo>
                <a:lnTo>
                  <a:pt x="16047" y="26581"/>
                </a:lnTo>
                <a:lnTo>
                  <a:pt x="28210" y="4282"/>
                </a:lnTo>
                <a:lnTo>
                  <a:pt x="121489" y="4282"/>
                </a:lnTo>
                <a:lnTo>
                  <a:pt x="116954" y="0"/>
                </a:lnTo>
                <a:close/>
              </a:path>
              <a:path w="844550" h="471805">
                <a:moveTo>
                  <a:pt x="28210" y="4282"/>
                </a:moveTo>
                <a:lnTo>
                  <a:pt x="16047" y="26581"/>
                </a:lnTo>
                <a:lnTo>
                  <a:pt x="57286" y="49074"/>
                </a:lnTo>
                <a:lnTo>
                  <a:pt x="44632" y="28125"/>
                </a:lnTo>
                <a:lnTo>
                  <a:pt x="22491" y="28125"/>
                </a:lnTo>
                <a:lnTo>
                  <a:pt x="32998" y="8864"/>
                </a:lnTo>
                <a:lnTo>
                  <a:pt x="36611" y="8864"/>
                </a:lnTo>
                <a:lnTo>
                  <a:pt x="28210" y="4282"/>
                </a:lnTo>
                <a:close/>
              </a:path>
              <a:path w="844550" h="471805">
                <a:moveTo>
                  <a:pt x="32998" y="8864"/>
                </a:moveTo>
                <a:lnTo>
                  <a:pt x="22491" y="28125"/>
                </a:lnTo>
                <a:lnTo>
                  <a:pt x="44254" y="27500"/>
                </a:lnTo>
                <a:lnTo>
                  <a:pt x="32998" y="8864"/>
                </a:lnTo>
                <a:close/>
              </a:path>
              <a:path w="844550" h="471805">
                <a:moveTo>
                  <a:pt x="44254" y="27500"/>
                </a:moveTo>
                <a:lnTo>
                  <a:pt x="22491" y="28125"/>
                </a:lnTo>
                <a:lnTo>
                  <a:pt x="44632" y="28125"/>
                </a:lnTo>
                <a:lnTo>
                  <a:pt x="44254" y="27500"/>
                </a:lnTo>
                <a:close/>
              </a:path>
              <a:path w="844550" h="471805">
                <a:moveTo>
                  <a:pt x="36611" y="8864"/>
                </a:moveTo>
                <a:lnTo>
                  <a:pt x="32998" y="8864"/>
                </a:lnTo>
                <a:lnTo>
                  <a:pt x="44254" y="27500"/>
                </a:lnTo>
                <a:lnTo>
                  <a:pt x="69448" y="26775"/>
                </a:lnTo>
                <a:lnTo>
                  <a:pt x="36611" y="8864"/>
                </a:lnTo>
                <a:close/>
              </a:path>
              <a:path w="844550" h="471805">
                <a:moveTo>
                  <a:pt x="121489" y="4282"/>
                </a:moveTo>
                <a:lnTo>
                  <a:pt x="28210" y="4282"/>
                </a:lnTo>
                <a:lnTo>
                  <a:pt x="69448" y="26775"/>
                </a:lnTo>
                <a:lnTo>
                  <a:pt x="117683" y="25389"/>
                </a:lnTo>
                <a:lnTo>
                  <a:pt x="123203" y="19542"/>
                </a:lnTo>
                <a:lnTo>
                  <a:pt x="122801" y="5520"/>
                </a:lnTo>
                <a:lnTo>
                  <a:pt x="121489" y="4282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4807754" y="2906267"/>
            <a:ext cx="72009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85" dirty="0">
                <a:latin typeface="Arial"/>
                <a:cs typeface="Arial"/>
              </a:rPr>
              <a:t>o</a:t>
            </a:r>
            <a:r>
              <a:rPr sz="2000" spc="-80" dirty="0">
                <a:latin typeface="Arial"/>
                <a:cs typeface="Arial"/>
              </a:rPr>
              <a:t>u</a:t>
            </a:r>
            <a:r>
              <a:rPr sz="2000" spc="100" dirty="0">
                <a:latin typeface="Arial"/>
                <a:cs typeface="Arial"/>
              </a:rPr>
              <a:t>t</a:t>
            </a:r>
            <a:r>
              <a:rPr sz="2000" spc="-80" dirty="0">
                <a:latin typeface="Arial"/>
                <a:cs typeface="Arial"/>
              </a:rPr>
              <a:t>pu</a:t>
            </a:r>
            <a:r>
              <a:rPr sz="2000" spc="100" dirty="0">
                <a:latin typeface="Arial"/>
                <a:cs typeface="Arial"/>
              </a:rPr>
              <a:t>t</a:t>
            </a:r>
            <a:endParaRPr sz="2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752628" y="2906267"/>
            <a:ext cx="106489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680" marR="5080" indent="-94615">
              <a:lnSpc>
                <a:spcPct val="100000"/>
              </a:lnSpc>
              <a:spcBef>
                <a:spcPts val="100"/>
              </a:spcBef>
            </a:pPr>
            <a:r>
              <a:rPr sz="2000" spc="-80" dirty="0">
                <a:latin typeface="Arial"/>
                <a:cs typeface="Arial"/>
              </a:rPr>
              <a:t>p</a:t>
            </a:r>
            <a:r>
              <a:rPr sz="2000" spc="-15" dirty="0">
                <a:latin typeface="Arial"/>
                <a:cs typeface="Arial"/>
              </a:rPr>
              <a:t>r</a:t>
            </a:r>
            <a:r>
              <a:rPr sz="2000" spc="-130" dirty="0">
                <a:latin typeface="Arial"/>
                <a:cs typeface="Arial"/>
              </a:rPr>
              <a:t>e</a:t>
            </a:r>
            <a:r>
              <a:rPr sz="2000" spc="-80" dirty="0">
                <a:latin typeface="Arial"/>
                <a:cs typeface="Arial"/>
              </a:rPr>
              <a:t>d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spc="-40" dirty="0">
                <a:latin typeface="Arial"/>
                <a:cs typeface="Arial"/>
              </a:rPr>
              <a:t>c</a:t>
            </a:r>
            <a:r>
              <a:rPr sz="2000" spc="-20" dirty="0">
                <a:latin typeface="Arial"/>
                <a:cs typeface="Arial"/>
              </a:rPr>
              <a:t>t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spc="-80" dirty="0">
                <a:latin typeface="Arial"/>
                <a:cs typeface="Arial"/>
              </a:rPr>
              <a:t>o</a:t>
            </a:r>
            <a:r>
              <a:rPr sz="2000" spc="-50" dirty="0">
                <a:latin typeface="Arial"/>
                <a:cs typeface="Arial"/>
              </a:rPr>
              <a:t>n  </a:t>
            </a:r>
            <a:r>
              <a:rPr sz="2000" spc="-45" dirty="0">
                <a:latin typeface="Arial"/>
                <a:cs typeface="Arial"/>
              </a:rPr>
              <a:t>function</a:t>
            </a:r>
            <a:endParaRPr sz="20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528755" y="2906267"/>
            <a:ext cx="56007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45" dirty="0">
                <a:latin typeface="Arial"/>
                <a:cs typeface="Arial"/>
              </a:rPr>
              <a:t>in</a:t>
            </a:r>
            <a:r>
              <a:rPr sz="2000" spc="-80" dirty="0">
                <a:latin typeface="Arial"/>
                <a:cs typeface="Arial"/>
              </a:rPr>
              <a:t>pu</a:t>
            </a:r>
            <a:r>
              <a:rPr sz="2000" spc="100" dirty="0">
                <a:latin typeface="Arial"/>
                <a:cs typeface="Arial"/>
              </a:rPr>
              <a:t>t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6220792" y="4807742"/>
            <a:ext cx="3902075" cy="614680"/>
            <a:chOff x="6220792" y="4807742"/>
            <a:chExt cx="3902075" cy="614680"/>
          </a:xfrm>
        </p:grpSpPr>
        <p:sp>
          <p:nvSpPr>
            <p:cNvPr id="13" name="object 13"/>
            <p:cNvSpPr/>
            <p:nvPr/>
          </p:nvSpPr>
          <p:spPr>
            <a:xfrm>
              <a:off x="6227142" y="4814092"/>
              <a:ext cx="3889375" cy="601980"/>
            </a:xfrm>
            <a:custGeom>
              <a:avLst/>
              <a:gdLst/>
              <a:ahLst/>
              <a:cxnLst/>
              <a:rect l="l" t="t" r="r" b="b"/>
              <a:pathLst>
                <a:path w="3889375" h="601979">
                  <a:moveTo>
                    <a:pt x="3788778" y="0"/>
                  </a:moveTo>
                  <a:lnTo>
                    <a:pt x="100314" y="0"/>
                  </a:lnTo>
                  <a:lnTo>
                    <a:pt x="61267" y="7883"/>
                  </a:lnTo>
                  <a:lnTo>
                    <a:pt x="29381" y="29382"/>
                  </a:lnTo>
                  <a:lnTo>
                    <a:pt x="7883" y="61268"/>
                  </a:lnTo>
                  <a:lnTo>
                    <a:pt x="0" y="100316"/>
                  </a:lnTo>
                  <a:lnTo>
                    <a:pt x="0" y="501568"/>
                  </a:lnTo>
                  <a:lnTo>
                    <a:pt x="7883" y="540616"/>
                  </a:lnTo>
                  <a:lnTo>
                    <a:pt x="29381" y="572502"/>
                  </a:lnTo>
                  <a:lnTo>
                    <a:pt x="61267" y="594001"/>
                  </a:lnTo>
                  <a:lnTo>
                    <a:pt x="100314" y="601884"/>
                  </a:lnTo>
                  <a:lnTo>
                    <a:pt x="3788778" y="601884"/>
                  </a:lnTo>
                  <a:lnTo>
                    <a:pt x="3827825" y="594001"/>
                  </a:lnTo>
                  <a:lnTo>
                    <a:pt x="3859711" y="572502"/>
                  </a:lnTo>
                  <a:lnTo>
                    <a:pt x="3881209" y="540616"/>
                  </a:lnTo>
                  <a:lnTo>
                    <a:pt x="3889093" y="501568"/>
                  </a:lnTo>
                  <a:lnTo>
                    <a:pt x="3889093" y="100316"/>
                  </a:lnTo>
                  <a:lnTo>
                    <a:pt x="3881209" y="61268"/>
                  </a:lnTo>
                  <a:lnTo>
                    <a:pt x="3859711" y="29382"/>
                  </a:lnTo>
                  <a:lnTo>
                    <a:pt x="3827825" y="7883"/>
                  </a:lnTo>
                  <a:lnTo>
                    <a:pt x="3788778" y="0"/>
                  </a:lnTo>
                  <a:close/>
                </a:path>
              </a:pathLst>
            </a:custGeom>
            <a:solidFill>
              <a:srgbClr val="DAE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6227142" y="4814092"/>
              <a:ext cx="3889375" cy="601980"/>
            </a:xfrm>
            <a:custGeom>
              <a:avLst/>
              <a:gdLst/>
              <a:ahLst/>
              <a:cxnLst/>
              <a:rect l="l" t="t" r="r" b="b"/>
              <a:pathLst>
                <a:path w="3889375" h="601979">
                  <a:moveTo>
                    <a:pt x="0" y="100315"/>
                  </a:moveTo>
                  <a:lnTo>
                    <a:pt x="7883" y="61268"/>
                  </a:lnTo>
                  <a:lnTo>
                    <a:pt x="29381" y="29381"/>
                  </a:lnTo>
                  <a:lnTo>
                    <a:pt x="61267" y="7883"/>
                  </a:lnTo>
                  <a:lnTo>
                    <a:pt x="100315" y="0"/>
                  </a:lnTo>
                  <a:lnTo>
                    <a:pt x="3788778" y="0"/>
                  </a:lnTo>
                  <a:lnTo>
                    <a:pt x="3827824" y="7883"/>
                  </a:lnTo>
                  <a:lnTo>
                    <a:pt x="3859711" y="29381"/>
                  </a:lnTo>
                  <a:lnTo>
                    <a:pt x="3881209" y="61268"/>
                  </a:lnTo>
                  <a:lnTo>
                    <a:pt x="3889093" y="100315"/>
                  </a:lnTo>
                  <a:lnTo>
                    <a:pt x="3889093" y="501568"/>
                  </a:lnTo>
                  <a:lnTo>
                    <a:pt x="3881209" y="540615"/>
                  </a:lnTo>
                  <a:lnTo>
                    <a:pt x="3859711" y="572502"/>
                  </a:lnTo>
                  <a:lnTo>
                    <a:pt x="3827824" y="594000"/>
                  </a:lnTo>
                  <a:lnTo>
                    <a:pt x="3788778" y="601884"/>
                  </a:lnTo>
                  <a:lnTo>
                    <a:pt x="100315" y="601884"/>
                  </a:lnTo>
                  <a:lnTo>
                    <a:pt x="61267" y="594000"/>
                  </a:lnTo>
                  <a:lnTo>
                    <a:pt x="29381" y="572502"/>
                  </a:lnTo>
                  <a:lnTo>
                    <a:pt x="7883" y="540615"/>
                  </a:lnTo>
                  <a:lnTo>
                    <a:pt x="0" y="501568"/>
                  </a:lnTo>
                  <a:lnTo>
                    <a:pt x="0" y="100315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6501352" y="4952492"/>
            <a:ext cx="4151407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65" dirty="0">
                <a:solidFill>
                  <a:srgbClr val="FF0000"/>
                </a:solidFill>
                <a:latin typeface="Arial"/>
                <a:cs typeface="Arial"/>
              </a:rPr>
              <a:t>What kind </a:t>
            </a:r>
            <a:r>
              <a:rPr sz="1800" spc="-15" dirty="0">
                <a:solidFill>
                  <a:srgbClr val="FF0000"/>
                </a:solidFill>
                <a:latin typeface="Arial"/>
                <a:cs typeface="Arial"/>
              </a:rPr>
              <a:t>of </a:t>
            </a:r>
            <a:r>
              <a:rPr sz="1800" spc="-55" dirty="0">
                <a:solidFill>
                  <a:srgbClr val="FF0000"/>
                </a:solidFill>
                <a:latin typeface="Arial"/>
                <a:cs typeface="Arial"/>
              </a:rPr>
              <a:t>functions </a:t>
            </a:r>
            <a:r>
              <a:rPr sz="1800" spc="-90" dirty="0">
                <a:solidFill>
                  <a:srgbClr val="FF0000"/>
                </a:solidFill>
                <a:latin typeface="Arial"/>
                <a:cs typeface="Arial"/>
              </a:rPr>
              <a:t>are</a:t>
            </a:r>
            <a:r>
              <a:rPr lang="en-US" sz="1800" spc="-9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1800" spc="-32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1800" spc="-80" dirty="0">
                <a:solidFill>
                  <a:srgbClr val="FF0000"/>
                </a:solidFill>
                <a:latin typeface="Arial"/>
                <a:cs typeface="Arial"/>
              </a:rPr>
              <a:t>allowed?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2562401" y="5056082"/>
            <a:ext cx="3665220" cy="118110"/>
          </a:xfrm>
          <a:custGeom>
            <a:avLst/>
            <a:gdLst/>
            <a:ahLst/>
            <a:cxnLst/>
            <a:rect l="l" t="t" r="r" b="b"/>
            <a:pathLst>
              <a:path w="3665220" h="118110">
                <a:moveTo>
                  <a:pt x="101064" y="0"/>
                </a:moveTo>
                <a:lnTo>
                  <a:pt x="0" y="58953"/>
                </a:lnTo>
                <a:lnTo>
                  <a:pt x="101064" y="117908"/>
                </a:lnTo>
                <a:lnTo>
                  <a:pt x="108840" y="115862"/>
                </a:lnTo>
                <a:lnTo>
                  <a:pt x="115909" y="103745"/>
                </a:lnTo>
                <a:lnTo>
                  <a:pt x="113861" y="95967"/>
                </a:lnTo>
                <a:lnTo>
                  <a:pt x="72179" y="71653"/>
                </a:lnTo>
                <a:lnTo>
                  <a:pt x="25204" y="71653"/>
                </a:lnTo>
                <a:lnTo>
                  <a:pt x="25204" y="46253"/>
                </a:lnTo>
                <a:lnTo>
                  <a:pt x="72181" y="46253"/>
                </a:lnTo>
                <a:lnTo>
                  <a:pt x="113861" y="21939"/>
                </a:lnTo>
                <a:lnTo>
                  <a:pt x="115909" y="14163"/>
                </a:lnTo>
                <a:lnTo>
                  <a:pt x="108840" y="2045"/>
                </a:lnTo>
                <a:lnTo>
                  <a:pt x="101064" y="0"/>
                </a:lnTo>
                <a:close/>
              </a:path>
              <a:path w="3665220" h="118110">
                <a:moveTo>
                  <a:pt x="72181" y="46253"/>
                </a:moveTo>
                <a:lnTo>
                  <a:pt x="25204" y="46253"/>
                </a:lnTo>
                <a:lnTo>
                  <a:pt x="25204" y="71653"/>
                </a:lnTo>
                <a:lnTo>
                  <a:pt x="72179" y="71653"/>
                </a:lnTo>
                <a:lnTo>
                  <a:pt x="69214" y="69923"/>
                </a:lnTo>
                <a:lnTo>
                  <a:pt x="31603" y="69923"/>
                </a:lnTo>
                <a:lnTo>
                  <a:pt x="31603" y="47984"/>
                </a:lnTo>
                <a:lnTo>
                  <a:pt x="69213" y="47984"/>
                </a:lnTo>
                <a:lnTo>
                  <a:pt x="72181" y="46253"/>
                </a:lnTo>
                <a:close/>
              </a:path>
              <a:path w="3665220" h="118110">
                <a:moveTo>
                  <a:pt x="3664741" y="46253"/>
                </a:moveTo>
                <a:lnTo>
                  <a:pt x="72181" y="46253"/>
                </a:lnTo>
                <a:lnTo>
                  <a:pt x="50409" y="58953"/>
                </a:lnTo>
                <a:lnTo>
                  <a:pt x="72179" y="71653"/>
                </a:lnTo>
                <a:lnTo>
                  <a:pt x="3664741" y="71653"/>
                </a:lnTo>
                <a:lnTo>
                  <a:pt x="3664741" y="46253"/>
                </a:lnTo>
                <a:close/>
              </a:path>
              <a:path w="3665220" h="118110">
                <a:moveTo>
                  <a:pt x="31603" y="47984"/>
                </a:moveTo>
                <a:lnTo>
                  <a:pt x="31603" y="69923"/>
                </a:lnTo>
                <a:lnTo>
                  <a:pt x="50409" y="58953"/>
                </a:lnTo>
                <a:lnTo>
                  <a:pt x="31603" y="47984"/>
                </a:lnTo>
                <a:close/>
              </a:path>
              <a:path w="3665220" h="118110">
                <a:moveTo>
                  <a:pt x="50409" y="58953"/>
                </a:moveTo>
                <a:lnTo>
                  <a:pt x="31603" y="69923"/>
                </a:lnTo>
                <a:lnTo>
                  <a:pt x="69214" y="69923"/>
                </a:lnTo>
                <a:lnTo>
                  <a:pt x="50409" y="58953"/>
                </a:lnTo>
                <a:close/>
              </a:path>
              <a:path w="3665220" h="118110">
                <a:moveTo>
                  <a:pt x="69213" y="47984"/>
                </a:moveTo>
                <a:lnTo>
                  <a:pt x="31603" y="47984"/>
                </a:lnTo>
                <a:lnTo>
                  <a:pt x="50409" y="58953"/>
                </a:lnTo>
                <a:lnTo>
                  <a:pt x="69213" y="47984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512848" y="5470395"/>
            <a:ext cx="4930775" cy="4597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325"/>
              </a:lnSpc>
            </a:pPr>
            <a:r>
              <a:rPr sz="2800" dirty="0">
                <a:latin typeface="Arial"/>
                <a:cs typeface="Arial"/>
              </a:rPr>
              <a:t>• </a:t>
            </a:r>
            <a:r>
              <a:rPr sz="2800" spc="-190" dirty="0">
                <a:latin typeface="Arial"/>
                <a:cs typeface="Arial"/>
              </a:rPr>
              <a:t>such </a:t>
            </a:r>
            <a:r>
              <a:rPr sz="2800" spc="-25" dirty="0">
                <a:latin typeface="Arial"/>
                <a:cs typeface="Arial"/>
              </a:rPr>
              <a:t>that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f </a:t>
            </a:r>
            <a:r>
              <a:rPr sz="2800" spc="-170" dirty="0">
                <a:latin typeface="Arial"/>
                <a:cs typeface="Arial"/>
              </a:rPr>
              <a:t>is </a:t>
            </a:r>
            <a:r>
              <a:rPr sz="2800" spc="-85" dirty="0">
                <a:latin typeface="Arial"/>
                <a:cs typeface="Arial"/>
              </a:rPr>
              <a:t>correct </a:t>
            </a:r>
            <a:r>
              <a:rPr sz="2800" spc="-100" dirty="0">
                <a:latin typeface="Arial"/>
                <a:cs typeface="Arial"/>
              </a:rPr>
              <a:t>on </a:t>
            </a:r>
            <a:r>
              <a:rPr sz="2800" spc="-70" dirty="0">
                <a:latin typeface="Arial"/>
                <a:cs typeface="Arial"/>
              </a:rPr>
              <a:t>test</a:t>
            </a:r>
            <a:r>
              <a:rPr sz="2800" spc="-385" dirty="0">
                <a:latin typeface="Arial"/>
                <a:cs typeface="Arial"/>
              </a:rPr>
              <a:t> </a:t>
            </a:r>
            <a:r>
              <a:rPr sz="2800" spc="-135" dirty="0">
                <a:latin typeface="Arial"/>
                <a:cs typeface="Arial"/>
              </a:rPr>
              <a:t>data</a:t>
            </a:r>
            <a:endParaRPr sz="28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8739" y="6548191"/>
            <a:ext cx="1843405" cy="273685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600" spc="-60" dirty="0">
                <a:latin typeface="Arial"/>
                <a:cs typeface="Arial"/>
              </a:rPr>
              <a:t>Credit: </a:t>
            </a:r>
            <a:r>
              <a:rPr sz="1600" spc="-110" dirty="0">
                <a:latin typeface="Arial"/>
                <a:cs typeface="Arial"/>
              </a:rPr>
              <a:t>Lazebnik,</a:t>
            </a:r>
            <a:r>
              <a:rPr sz="1600" spc="-150" dirty="0">
                <a:latin typeface="Arial"/>
                <a:cs typeface="Arial"/>
              </a:rPr>
              <a:t> </a:t>
            </a:r>
            <a:r>
              <a:rPr sz="1600" spc="-114" dirty="0">
                <a:latin typeface="Arial"/>
                <a:cs typeface="Arial"/>
              </a:rPr>
              <a:t>Liang</a:t>
            </a:r>
            <a:endParaRPr sz="16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484745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2848" y="333756"/>
            <a:ext cx="953198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 dirty="0"/>
              <a:t>Supervised </a:t>
            </a:r>
            <a:r>
              <a:rPr spc="-50" dirty="0"/>
              <a:t>Learning</a:t>
            </a:r>
            <a:r>
              <a:rPr spc="220" dirty="0"/>
              <a:t> </a:t>
            </a:r>
            <a:r>
              <a:rPr spc="15" dirty="0"/>
              <a:t>Formulation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65761" y="1349755"/>
            <a:ext cx="2659380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y =</a:t>
            </a:r>
            <a:r>
              <a:rPr sz="6600" spc="-10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f(</a:t>
            </a:r>
            <a:r>
              <a:rPr sz="6600" b="1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)</a:t>
            </a:r>
            <a:endParaRPr sz="66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7448" y="3490467"/>
            <a:ext cx="6280150" cy="1818005"/>
          </a:xfrm>
          <a:prstGeom prst="rect">
            <a:avLst/>
          </a:prstGeom>
        </p:spPr>
        <p:txBody>
          <a:bodyPr vert="horz" wrap="square" lIns="0" tIns="183515" rIns="0" bIns="0" rtlCol="0">
            <a:spAutoFit/>
          </a:bodyPr>
          <a:lstStyle/>
          <a:p>
            <a:pPr marL="266700">
              <a:lnSpc>
                <a:spcPct val="100000"/>
              </a:lnSpc>
              <a:spcBef>
                <a:spcPts val="1445"/>
              </a:spcBef>
            </a:pPr>
            <a:r>
              <a:rPr sz="2800" spc="-100" dirty="0">
                <a:latin typeface="Arial"/>
                <a:cs typeface="Arial"/>
              </a:rPr>
              <a:t>Formulation:</a:t>
            </a:r>
            <a:endParaRPr sz="2800">
              <a:latin typeface="Arial"/>
              <a:cs typeface="Arial"/>
            </a:endParaRPr>
          </a:p>
          <a:p>
            <a:pPr marL="266700" indent="-228600">
              <a:lnSpc>
                <a:spcPct val="100000"/>
              </a:lnSpc>
              <a:spcBef>
                <a:spcPts val="1340"/>
              </a:spcBef>
              <a:buChar char="•"/>
              <a:tabLst>
                <a:tab pos="266700" algn="l"/>
              </a:tabLst>
            </a:pPr>
            <a:r>
              <a:rPr sz="2800" spc="-180" dirty="0">
                <a:latin typeface="Arial"/>
                <a:cs typeface="Arial"/>
              </a:rPr>
              <a:t>Given </a:t>
            </a:r>
            <a:r>
              <a:rPr sz="2800" spc="-80" dirty="0">
                <a:latin typeface="Arial"/>
                <a:cs typeface="Arial"/>
              </a:rPr>
              <a:t>training </a:t>
            </a:r>
            <a:r>
              <a:rPr sz="2800" spc="-120" dirty="0">
                <a:latin typeface="Arial"/>
                <a:cs typeface="Arial"/>
              </a:rPr>
              <a:t>data: 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{(</a:t>
            </a:r>
            <a:r>
              <a:rPr sz="2800" b="1" spc="-5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50" spc="-7" baseline="-17543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,y</a:t>
            </a:r>
            <a:r>
              <a:rPr sz="2850" spc="-7" baseline="-17543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),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…,</a:t>
            </a:r>
            <a:r>
              <a:rPr sz="2800" spc="-10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(</a:t>
            </a:r>
            <a:r>
              <a:rPr sz="2800" b="1" spc="-15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50" spc="-22" baseline="-17543" dirty="0">
                <a:solidFill>
                  <a:srgbClr val="0000FF"/>
                </a:solidFill>
                <a:latin typeface="Arial"/>
                <a:cs typeface="Arial"/>
              </a:rPr>
              <a:t>N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,y</a:t>
            </a:r>
            <a:r>
              <a:rPr sz="2850" spc="-22" baseline="-17543" dirty="0">
                <a:solidFill>
                  <a:srgbClr val="0000FF"/>
                </a:solidFill>
                <a:latin typeface="Arial"/>
                <a:cs typeface="Arial"/>
              </a:rPr>
              <a:t>N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)}</a:t>
            </a:r>
            <a:r>
              <a:rPr sz="2800" spc="-15" dirty="0">
                <a:latin typeface="Arial"/>
                <a:cs typeface="Arial"/>
              </a:rPr>
              <a:t>,</a:t>
            </a:r>
            <a:endParaRPr sz="2800">
              <a:latin typeface="Arial"/>
              <a:cs typeface="Arial"/>
            </a:endParaRPr>
          </a:p>
          <a:p>
            <a:pPr marL="266700" indent="-228600">
              <a:lnSpc>
                <a:spcPct val="100000"/>
              </a:lnSpc>
              <a:spcBef>
                <a:spcPts val="1345"/>
              </a:spcBef>
              <a:buChar char="•"/>
              <a:tabLst>
                <a:tab pos="266700" algn="l"/>
              </a:tabLst>
            </a:pPr>
            <a:r>
              <a:rPr sz="2800" spc="-165" dirty="0">
                <a:latin typeface="Arial"/>
                <a:cs typeface="Arial"/>
              </a:rPr>
              <a:t>Find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y = f(</a:t>
            </a:r>
            <a:r>
              <a:rPr sz="2800" b="1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) </a:t>
            </a:r>
            <a:r>
              <a:rPr sz="2800" spc="204" dirty="0">
                <a:solidFill>
                  <a:srgbClr val="0000FF"/>
                </a:solidFill>
                <a:latin typeface="Arial Unicode MS"/>
                <a:cs typeface="Arial Unicode MS"/>
              </a:rPr>
              <a:t>∈ </a:t>
            </a:r>
            <a:r>
              <a:rPr sz="2800" spc="1820" dirty="0">
                <a:solidFill>
                  <a:srgbClr val="0000FF"/>
                </a:solidFill>
                <a:latin typeface="Arial Unicode MS"/>
                <a:cs typeface="Arial Unicode MS"/>
              </a:rPr>
              <a:t>"</a:t>
            </a:r>
            <a:r>
              <a:rPr sz="2800" spc="-260" dirty="0">
                <a:solidFill>
                  <a:srgbClr val="0000FF"/>
                </a:solidFill>
                <a:latin typeface="Arial Unicode MS"/>
                <a:cs typeface="Arial Unicode MS"/>
              </a:rPr>
              <a:t> </a:t>
            </a:r>
            <a:r>
              <a:rPr sz="2800" spc="-160" dirty="0">
                <a:latin typeface="Arial"/>
                <a:cs typeface="Arial"/>
              </a:rPr>
              <a:t>using </a:t>
            </a:r>
            <a:r>
              <a:rPr sz="2800" spc="-80" dirty="0">
                <a:latin typeface="Arial"/>
                <a:cs typeface="Arial"/>
              </a:rPr>
              <a:t>training </a:t>
            </a:r>
            <a:r>
              <a:rPr sz="2800" spc="-130" dirty="0">
                <a:latin typeface="Arial"/>
                <a:cs typeface="Arial"/>
              </a:rPr>
              <a:t>data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038729" y="2428694"/>
            <a:ext cx="118110" cy="457834"/>
          </a:xfrm>
          <a:custGeom>
            <a:avLst/>
            <a:gdLst/>
            <a:ahLst/>
            <a:cxnLst/>
            <a:rect l="l" t="t" r="r" b="b"/>
            <a:pathLst>
              <a:path w="118110" h="457835">
                <a:moveTo>
                  <a:pt x="58954" y="50410"/>
                </a:moveTo>
                <a:lnTo>
                  <a:pt x="46254" y="72181"/>
                </a:lnTo>
                <a:lnTo>
                  <a:pt x="46253" y="457260"/>
                </a:lnTo>
                <a:lnTo>
                  <a:pt x="71653" y="457260"/>
                </a:lnTo>
                <a:lnTo>
                  <a:pt x="71654" y="72181"/>
                </a:lnTo>
                <a:lnTo>
                  <a:pt x="58954" y="50410"/>
                </a:lnTo>
                <a:close/>
              </a:path>
              <a:path w="118110" h="457835">
                <a:moveTo>
                  <a:pt x="58954" y="0"/>
                </a:moveTo>
                <a:lnTo>
                  <a:pt x="0" y="101065"/>
                </a:lnTo>
                <a:lnTo>
                  <a:pt x="2046" y="108841"/>
                </a:lnTo>
                <a:lnTo>
                  <a:pt x="14163" y="115909"/>
                </a:lnTo>
                <a:lnTo>
                  <a:pt x="21940" y="113863"/>
                </a:lnTo>
                <a:lnTo>
                  <a:pt x="46254" y="72181"/>
                </a:lnTo>
                <a:lnTo>
                  <a:pt x="46254" y="25205"/>
                </a:lnTo>
                <a:lnTo>
                  <a:pt x="73657" y="25205"/>
                </a:lnTo>
                <a:lnTo>
                  <a:pt x="58954" y="0"/>
                </a:lnTo>
                <a:close/>
              </a:path>
              <a:path w="118110" h="457835">
                <a:moveTo>
                  <a:pt x="73657" y="25205"/>
                </a:moveTo>
                <a:lnTo>
                  <a:pt x="71654" y="25205"/>
                </a:lnTo>
                <a:lnTo>
                  <a:pt x="71654" y="72181"/>
                </a:lnTo>
                <a:lnTo>
                  <a:pt x="95968" y="113863"/>
                </a:lnTo>
                <a:lnTo>
                  <a:pt x="103744" y="115909"/>
                </a:lnTo>
                <a:lnTo>
                  <a:pt x="115861" y="108841"/>
                </a:lnTo>
                <a:lnTo>
                  <a:pt x="117908" y="101064"/>
                </a:lnTo>
                <a:lnTo>
                  <a:pt x="73657" y="25205"/>
                </a:lnTo>
                <a:close/>
              </a:path>
              <a:path w="118110" h="457835">
                <a:moveTo>
                  <a:pt x="71654" y="25205"/>
                </a:moveTo>
                <a:lnTo>
                  <a:pt x="46254" y="25205"/>
                </a:lnTo>
                <a:lnTo>
                  <a:pt x="46254" y="72181"/>
                </a:lnTo>
                <a:lnTo>
                  <a:pt x="58954" y="50410"/>
                </a:lnTo>
                <a:lnTo>
                  <a:pt x="47984" y="31603"/>
                </a:lnTo>
                <a:lnTo>
                  <a:pt x="71654" y="31603"/>
                </a:lnTo>
                <a:lnTo>
                  <a:pt x="71654" y="25205"/>
                </a:lnTo>
                <a:close/>
              </a:path>
              <a:path w="118110" h="457835">
                <a:moveTo>
                  <a:pt x="71654" y="31603"/>
                </a:moveTo>
                <a:lnTo>
                  <a:pt x="69924" y="31603"/>
                </a:lnTo>
                <a:lnTo>
                  <a:pt x="58954" y="50410"/>
                </a:lnTo>
                <a:lnTo>
                  <a:pt x="71654" y="72181"/>
                </a:lnTo>
                <a:lnTo>
                  <a:pt x="71654" y="31603"/>
                </a:lnTo>
                <a:close/>
              </a:path>
              <a:path w="118110" h="457835">
                <a:moveTo>
                  <a:pt x="69924" y="31603"/>
                </a:moveTo>
                <a:lnTo>
                  <a:pt x="47984" y="31603"/>
                </a:lnTo>
                <a:lnTo>
                  <a:pt x="58954" y="50410"/>
                </a:lnTo>
                <a:lnTo>
                  <a:pt x="69924" y="31603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181553" y="2428694"/>
            <a:ext cx="118110" cy="458470"/>
          </a:xfrm>
          <a:custGeom>
            <a:avLst/>
            <a:gdLst/>
            <a:ahLst/>
            <a:cxnLst/>
            <a:rect l="l" t="t" r="r" b="b"/>
            <a:pathLst>
              <a:path w="118110" h="458469">
                <a:moveTo>
                  <a:pt x="59042" y="50409"/>
                </a:moveTo>
                <a:lnTo>
                  <a:pt x="46304" y="72159"/>
                </a:lnTo>
                <a:lnTo>
                  <a:pt x="45634" y="458033"/>
                </a:lnTo>
                <a:lnTo>
                  <a:pt x="71034" y="458077"/>
                </a:lnTo>
                <a:lnTo>
                  <a:pt x="71628" y="115986"/>
                </a:lnTo>
                <a:lnTo>
                  <a:pt x="71678" y="72159"/>
                </a:lnTo>
                <a:lnTo>
                  <a:pt x="59042" y="50409"/>
                </a:lnTo>
                <a:close/>
              </a:path>
              <a:path w="118110" h="458469">
                <a:moveTo>
                  <a:pt x="73761" y="25182"/>
                </a:moveTo>
                <a:lnTo>
                  <a:pt x="46385" y="25182"/>
                </a:lnTo>
                <a:lnTo>
                  <a:pt x="71785" y="25227"/>
                </a:lnTo>
                <a:lnTo>
                  <a:pt x="71704" y="72202"/>
                </a:lnTo>
                <a:lnTo>
                  <a:pt x="95945" y="113926"/>
                </a:lnTo>
                <a:lnTo>
                  <a:pt x="103718" y="115986"/>
                </a:lnTo>
                <a:lnTo>
                  <a:pt x="115848" y="108939"/>
                </a:lnTo>
                <a:lnTo>
                  <a:pt x="117908" y="101166"/>
                </a:lnTo>
                <a:lnTo>
                  <a:pt x="73761" y="25182"/>
                </a:lnTo>
                <a:close/>
              </a:path>
              <a:path w="118110" h="458469">
                <a:moveTo>
                  <a:pt x="59129" y="0"/>
                </a:moveTo>
                <a:lnTo>
                  <a:pt x="0" y="100962"/>
                </a:lnTo>
                <a:lnTo>
                  <a:pt x="2033" y="108742"/>
                </a:lnTo>
                <a:lnTo>
                  <a:pt x="14137" y="115831"/>
                </a:lnTo>
                <a:lnTo>
                  <a:pt x="21917" y="113798"/>
                </a:lnTo>
                <a:lnTo>
                  <a:pt x="46278" y="72202"/>
                </a:lnTo>
                <a:lnTo>
                  <a:pt x="46385" y="25182"/>
                </a:lnTo>
                <a:lnTo>
                  <a:pt x="73761" y="25182"/>
                </a:lnTo>
                <a:lnTo>
                  <a:pt x="59129" y="0"/>
                </a:lnTo>
                <a:close/>
              </a:path>
              <a:path w="118110" h="458469">
                <a:moveTo>
                  <a:pt x="71774" y="31584"/>
                </a:moveTo>
                <a:lnTo>
                  <a:pt x="48105" y="31584"/>
                </a:lnTo>
                <a:lnTo>
                  <a:pt x="70044" y="31623"/>
                </a:lnTo>
                <a:lnTo>
                  <a:pt x="59042" y="50409"/>
                </a:lnTo>
                <a:lnTo>
                  <a:pt x="71704" y="72202"/>
                </a:lnTo>
                <a:lnTo>
                  <a:pt x="71774" y="31584"/>
                </a:lnTo>
                <a:close/>
              </a:path>
              <a:path w="118110" h="458469">
                <a:moveTo>
                  <a:pt x="46385" y="25182"/>
                </a:moveTo>
                <a:lnTo>
                  <a:pt x="46304" y="72159"/>
                </a:lnTo>
                <a:lnTo>
                  <a:pt x="59042" y="50409"/>
                </a:lnTo>
                <a:lnTo>
                  <a:pt x="48105" y="31584"/>
                </a:lnTo>
                <a:lnTo>
                  <a:pt x="71774" y="31584"/>
                </a:lnTo>
                <a:lnTo>
                  <a:pt x="71785" y="25227"/>
                </a:lnTo>
                <a:lnTo>
                  <a:pt x="46385" y="25182"/>
                </a:lnTo>
                <a:close/>
              </a:path>
              <a:path w="118110" h="458469">
                <a:moveTo>
                  <a:pt x="48105" y="31584"/>
                </a:moveTo>
                <a:lnTo>
                  <a:pt x="59042" y="50409"/>
                </a:lnTo>
                <a:lnTo>
                  <a:pt x="70044" y="31623"/>
                </a:lnTo>
                <a:lnTo>
                  <a:pt x="48105" y="31584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926431" y="2425364"/>
            <a:ext cx="844550" cy="471805"/>
          </a:xfrm>
          <a:custGeom>
            <a:avLst/>
            <a:gdLst/>
            <a:ahLst/>
            <a:cxnLst/>
            <a:rect l="l" t="t" r="r" b="b"/>
            <a:pathLst>
              <a:path w="844550" h="471805">
                <a:moveTo>
                  <a:pt x="69448" y="26775"/>
                </a:moveTo>
                <a:lnTo>
                  <a:pt x="44254" y="27500"/>
                </a:lnTo>
                <a:lnTo>
                  <a:pt x="57286" y="49074"/>
                </a:lnTo>
                <a:lnTo>
                  <a:pt x="832170" y="471738"/>
                </a:lnTo>
                <a:lnTo>
                  <a:pt x="844332" y="449441"/>
                </a:lnTo>
                <a:lnTo>
                  <a:pt x="69448" y="26775"/>
                </a:lnTo>
                <a:close/>
              </a:path>
              <a:path w="844550" h="471805">
                <a:moveTo>
                  <a:pt x="116954" y="0"/>
                </a:moveTo>
                <a:lnTo>
                  <a:pt x="0" y="3360"/>
                </a:lnTo>
                <a:lnTo>
                  <a:pt x="60493" y="103511"/>
                </a:lnTo>
                <a:lnTo>
                  <a:pt x="68300" y="105439"/>
                </a:lnTo>
                <a:lnTo>
                  <a:pt x="80307" y="98186"/>
                </a:lnTo>
                <a:lnTo>
                  <a:pt x="82235" y="90379"/>
                </a:lnTo>
                <a:lnTo>
                  <a:pt x="57286" y="49074"/>
                </a:lnTo>
                <a:lnTo>
                  <a:pt x="16047" y="26581"/>
                </a:lnTo>
                <a:lnTo>
                  <a:pt x="28210" y="4282"/>
                </a:lnTo>
                <a:lnTo>
                  <a:pt x="121489" y="4282"/>
                </a:lnTo>
                <a:lnTo>
                  <a:pt x="116954" y="0"/>
                </a:lnTo>
                <a:close/>
              </a:path>
              <a:path w="844550" h="471805">
                <a:moveTo>
                  <a:pt x="28210" y="4282"/>
                </a:moveTo>
                <a:lnTo>
                  <a:pt x="16047" y="26581"/>
                </a:lnTo>
                <a:lnTo>
                  <a:pt x="57286" y="49074"/>
                </a:lnTo>
                <a:lnTo>
                  <a:pt x="44632" y="28125"/>
                </a:lnTo>
                <a:lnTo>
                  <a:pt x="22491" y="28125"/>
                </a:lnTo>
                <a:lnTo>
                  <a:pt x="32998" y="8864"/>
                </a:lnTo>
                <a:lnTo>
                  <a:pt x="36611" y="8864"/>
                </a:lnTo>
                <a:lnTo>
                  <a:pt x="28210" y="4282"/>
                </a:lnTo>
                <a:close/>
              </a:path>
              <a:path w="844550" h="471805">
                <a:moveTo>
                  <a:pt x="32998" y="8864"/>
                </a:moveTo>
                <a:lnTo>
                  <a:pt x="22491" y="28125"/>
                </a:lnTo>
                <a:lnTo>
                  <a:pt x="44254" y="27500"/>
                </a:lnTo>
                <a:lnTo>
                  <a:pt x="32998" y="8864"/>
                </a:lnTo>
                <a:close/>
              </a:path>
              <a:path w="844550" h="471805">
                <a:moveTo>
                  <a:pt x="44254" y="27500"/>
                </a:moveTo>
                <a:lnTo>
                  <a:pt x="22491" y="28125"/>
                </a:lnTo>
                <a:lnTo>
                  <a:pt x="44632" y="28125"/>
                </a:lnTo>
                <a:lnTo>
                  <a:pt x="44254" y="27500"/>
                </a:lnTo>
                <a:close/>
              </a:path>
              <a:path w="844550" h="471805">
                <a:moveTo>
                  <a:pt x="36611" y="8864"/>
                </a:moveTo>
                <a:lnTo>
                  <a:pt x="32998" y="8864"/>
                </a:lnTo>
                <a:lnTo>
                  <a:pt x="44254" y="27500"/>
                </a:lnTo>
                <a:lnTo>
                  <a:pt x="69448" y="26775"/>
                </a:lnTo>
                <a:lnTo>
                  <a:pt x="36611" y="8864"/>
                </a:lnTo>
                <a:close/>
              </a:path>
              <a:path w="844550" h="471805">
                <a:moveTo>
                  <a:pt x="121489" y="4282"/>
                </a:moveTo>
                <a:lnTo>
                  <a:pt x="28210" y="4282"/>
                </a:lnTo>
                <a:lnTo>
                  <a:pt x="69448" y="26775"/>
                </a:lnTo>
                <a:lnTo>
                  <a:pt x="117683" y="25389"/>
                </a:lnTo>
                <a:lnTo>
                  <a:pt x="123203" y="19542"/>
                </a:lnTo>
                <a:lnTo>
                  <a:pt x="122801" y="5520"/>
                </a:lnTo>
                <a:lnTo>
                  <a:pt x="121489" y="4282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807754" y="2906267"/>
            <a:ext cx="72009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85" dirty="0">
                <a:latin typeface="Arial"/>
                <a:cs typeface="Arial"/>
              </a:rPr>
              <a:t>o</a:t>
            </a:r>
            <a:r>
              <a:rPr sz="2000" spc="-80" dirty="0">
                <a:latin typeface="Arial"/>
                <a:cs typeface="Arial"/>
              </a:rPr>
              <a:t>u</a:t>
            </a:r>
            <a:r>
              <a:rPr sz="2000" spc="100" dirty="0">
                <a:latin typeface="Arial"/>
                <a:cs typeface="Arial"/>
              </a:rPr>
              <a:t>t</a:t>
            </a:r>
            <a:r>
              <a:rPr sz="2000" spc="-80" dirty="0">
                <a:latin typeface="Arial"/>
                <a:cs typeface="Arial"/>
              </a:rPr>
              <a:t>pu</a:t>
            </a:r>
            <a:r>
              <a:rPr sz="2000" spc="100" dirty="0">
                <a:latin typeface="Arial"/>
                <a:cs typeface="Arial"/>
              </a:rPr>
              <a:t>t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52628" y="2906267"/>
            <a:ext cx="106489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680" marR="5080" indent="-94615">
              <a:lnSpc>
                <a:spcPct val="100000"/>
              </a:lnSpc>
              <a:spcBef>
                <a:spcPts val="100"/>
              </a:spcBef>
            </a:pPr>
            <a:r>
              <a:rPr sz="2000" spc="-80" dirty="0">
                <a:latin typeface="Arial"/>
                <a:cs typeface="Arial"/>
              </a:rPr>
              <a:t>p</a:t>
            </a:r>
            <a:r>
              <a:rPr sz="2000" spc="-15" dirty="0">
                <a:latin typeface="Arial"/>
                <a:cs typeface="Arial"/>
              </a:rPr>
              <a:t>r</a:t>
            </a:r>
            <a:r>
              <a:rPr sz="2000" spc="-130" dirty="0">
                <a:latin typeface="Arial"/>
                <a:cs typeface="Arial"/>
              </a:rPr>
              <a:t>e</a:t>
            </a:r>
            <a:r>
              <a:rPr sz="2000" spc="-80" dirty="0">
                <a:latin typeface="Arial"/>
                <a:cs typeface="Arial"/>
              </a:rPr>
              <a:t>d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spc="-40" dirty="0">
                <a:latin typeface="Arial"/>
                <a:cs typeface="Arial"/>
              </a:rPr>
              <a:t>c</a:t>
            </a:r>
            <a:r>
              <a:rPr sz="2000" spc="-20" dirty="0">
                <a:latin typeface="Arial"/>
                <a:cs typeface="Arial"/>
              </a:rPr>
              <a:t>t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spc="-80" dirty="0">
                <a:latin typeface="Arial"/>
                <a:cs typeface="Arial"/>
              </a:rPr>
              <a:t>o</a:t>
            </a:r>
            <a:r>
              <a:rPr sz="2000" spc="-50" dirty="0">
                <a:latin typeface="Arial"/>
                <a:cs typeface="Arial"/>
              </a:rPr>
              <a:t>n  </a:t>
            </a:r>
            <a:r>
              <a:rPr sz="2000" spc="-45" dirty="0">
                <a:latin typeface="Arial"/>
                <a:cs typeface="Arial"/>
              </a:rPr>
              <a:t>function</a:t>
            </a:r>
            <a:endParaRPr sz="2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528755" y="2906267"/>
            <a:ext cx="56007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45" dirty="0">
                <a:latin typeface="Arial"/>
                <a:cs typeface="Arial"/>
              </a:rPr>
              <a:t>in</a:t>
            </a:r>
            <a:r>
              <a:rPr sz="2000" spc="-80" dirty="0">
                <a:latin typeface="Arial"/>
                <a:cs typeface="Arial"/>
              </a:rPr>
              <a:t>pu</a:t>
            </a:r>
            <a:r>
              <a:rPr sz="2000" spc="100" dirty="0">
                <a:latin typeface="Arial"/>
                <a:cs typeface="Arial"/>
              </a:rPr>
              <a:t>t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6915311" y="4807742"/>
            <a:ext cx="2513330" cy="614680"/>
            <a:chOff x="6915311" y="4807742"/>
            <a:chExt cx="2513330" cy="614680"/>
          </a:xfrm>
        </p:grpSpPr>
        <p:sp>
          <p:nvSpPr>
            <p:cNvPr id="12" name="object 12"/>
            <p:cNvSpPr/>
            <p:nvPr/>
          </p:nvSpPr>
          <p:spPr>
            <a:xfrm>
              <a:off x="6921661" y="4814092"/>
              <a:ext cx="2500630" cy="601980"/>
            </a:xfrm>
            <a:custGeom>
              <a:avLst/>
              <a:gdLst/>
              <a:ahLst/>
              <a:cxnLst/>
              <a:rect l="l" t="t" r="r" b="b"/>
              <a:pathLst>
                <a:path w="2500629" h="601979">
                  <a:moveTo>
                    <a:pt x="2399739" y="0"/>
                  </a:moveTo>
                  <a:lnTo>
                    <a:pt x="100317" y="0"/>
                  </a:lnTo>
                  <a:lnTo>
                    <a:pt x="61269" y="7883"/>
                  </a:lnTo>
                  <a:lnTo>
                    <a:pt x="29382" y="29382"/>
                  </a:lnTo>
                  <a:lnTo>
                    <a:pt x="7883" y="61269"/>
                  </a:lnTo>
                  <a:lnTo>
                    <a:pt x="0" y="100317"/>
                  </a:lnTo>
                  <a:lnTo>
                    <a:pt x="0" y="501567"/>
                  </a:lnTo>
                  <a:lnTo>
                    <a:pt x="7883" y="540615"/>
                  </a:lnTo>
                  <a:lnTo>
                    <a:pt x="29382" y="572502"/>
                  </a:lnTo>
                  <a:lnTo>
                    <a:pt x="61269" y="594001"/>
                  </a:lnTo>
                  <a:lnTo>
                    <a:pt x="100317" y="601884"/>
                  </a:lnTo>
                  <a:lnTo>
                    <a:pt x="2399739" y="601884"/>
                  </a:lnTo>
                  <a:lnTo>
                    <a:pt x="2438787" y="594001"/>
                  </a:lnTo>
                  <a:lnTo>
                    <a:pt x="2470674" y="572502"/>
                  </a:lnTo>
                  <a:lnTo>
                    <a:pt x="2492172" y="540615"/>
                  </a:lnTo>
                  <a:lnTo>
                    <a:pt x="2500055" y="501567"/>
                  </a:lnTo>
                  <a:lnTo>
                    <a:pt x="2500055" y="100317"/>
                  </a:lnTo>
                  <a:lnTo>
                    <a:pt x="2492172" y="61269"/>
                  </a:lnTo>
                  <a:lnTo>
                    <a:pt x="2470674" y="29382"/>
                  </a:lnTo>
                  <a:lnTo>
                    <a:pt x="2438787" y="7883"/>
                  </a:lnTo>
                  <a:lnTo>
                    <a:pt x="2399739" y="0"/>
                  </a:lnTo>
                  <a:close/>
                </a:path>
              </a:pathLst>
            </a:custGeom>
            <a:solidFill>
              <a:srgbClr val="DAE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6921661" y="4814092"/>
              <a:ext cx="2500630" cy="601980"/>
            </a:xfrm>
            <a:custGeom>
              <a:avLst/>
              <a:gdLst/>
              <a:ahLst/>
              <a:cxnLst/>
              <a:rect l="l" t="t" r="r" b="b"/>
              <a:pathLst>
                <a:path w="2500629" h="601979">
                  <a:moveTo>
                    <a:pt x="0" y="100316"/>
                  </a:moveTo>
                  <a:lnTo>
                    <a:pt x="7883" y="61268"/>
                  </a:lnTo>
                  <a:lnTo>
                    <a:pt x="29382" y="29382"/>
                  </a:lnTo>
                  <a:lnTo>
                    <a:pt x="61268" y="7883"/>
                  </a:lnTo>
                  <a:lnTo>
                    <a:pt x="100316" y="0"/>
                  </a:lnTo>
                  <a:lnTo>
                    <a:pt x="2399739" y="0"/>
                  </a:lnTo>
                  <a:lnTo>
                    <a:pt x="2438787" y="7883"/>
                  </a:lnTo>
                  <a:lnTo>
                    <a:pt x="2470674" y="29382"/>
                  </a:lnTo>
                  <a:lnTo>
                    <a:pt x="2492172" y="61268"/>
                  </a:lnTo>
                  <a:lnTo>
                    <a:pt x="2500056" y="100316"/>
                  </a:lnTo>
                  <a:lnTo>
                    <a:pt x="2500056" y="501567"/>
                  </a:lnTo>
                  <a:lnTo>
                    <a:pt x="2492172" y="540615"/>
                  </a:lnTo>
                  <a:lnTo>
                    <a:pt x="2470674" y="572501"/>
                  </a:lnTo>
                  <a:lnTo>
                    <a:pt x="2438787" y="594000"/>
                  </a:lnTo>
                  <a:lnTo>
                    <a:pt x="2399739" y="601884"/>
                  </a:lnTo>
                  <a:lnTo>
                    <a:pt x="100316" y="601884"/>
                  </a:lnTo>
                  <a:lnTo>
                    <a:pt x="61268" y="594000"/>
                  </a:lnTo>
                  <a:lnTo>
                    <a:pt x="29382" y="572501"/>
                  </a:lnTo>
                  <a:lnTo>
                    <a:pt x="7883" y="540615"/>
                  </a:lnTo>
                  <a:lnTo>
                    <a:pt x="0" y="501567"/>
                  </a:lnTo>
                  <a:lnTo>
                    <a:pt x="0" y="100316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7185058" y="4952492"/>
            <a:ext cx="197358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95" dirty="0">
                <a:solidFill>
                  <a:srgbClr val="FF0000"/>
                </a:solidFill>
                <a:latin typeface="Arial"/>
                <a:cs typeface="Arial"/>
              </a:rPr>
              <a:t>Hypothesis </a:t>
            </a:r>
            <a:r>
              <a:rPr sz="1800" spc="-135" dirty="0">
                <a:solidFill>
                  <a:srgbClr val="FF0000"/>
                </a:solidFill>
                <a:latin typeface="Arial"/>
                <a:cs typeface="Arial"/>
              </a:rPr>
              <a:t>space </a:t>
            </a:r>
            <a:r>
              <a:rPr sz="1800" spc="-15" dirty="0">
                <a:solidFill>
                  <a:srgbClr val="FF0000"/>
                </a:solidFill>
                <a:latin typeface="Arial"/>
                <a:cs typeface="Arial"/>
              </a:rPr>
              <a:t>of</a:t>
            </a:r>
            <a:r>
              <a:rPr sz="1800" spc="-13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0000FF"/>
                </a:solidFill>
                <a:latin typeface="Arial"/>
                <a:cs typeface="Arial"/>
              </a:rPr>
              <a:t>f</a:t>
            </a:r>
            <a:endParaRPr sz="18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12848" y="5470395"/>
            <a:ext cx="4930775" cy="4597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325"/>
              </a:lnSpc>
            </a:pPr>
            <a:r>
              <a:rPr sz="2800" dirty="0">
                <a:latin typeface="Arial"/>
                <a:cs typeface="Arial"/>
              </a:rPr>
              <a:t>• </a:t>
            </a:r>
            <a:r>
              <a:rPr sz="2800" spc="-190" dirty="0">
                <a:latin typeface="Arial"/>
                <a:cs typeface="Arial"/>
              </a:rPr>
              <a:t>such </a:t>
            </a:r>
            <a:r>
              <a:rPr sz="2800" spc="-25" dirty="0">
                <a:latin typeface="Arial"/>
                <a:cs typeface="Arial"/>
              </a:rPr>
              <a:t>that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f </a:t>
            </a:r>
            <a:r>
              <a:rPr sz="2800" spc="-170" dirty="0">
                <a:latin typeface="Arial"/>
                <a:cs typeface="Arial"/>
              </a:rPr>
              <a:t>is </a:t>
            </a:r>
            <a:r>
              <a:rPr sz="2800" spc="-85" dirty="0">
                <a:latin typeface="Arial"/>
                <a:cs typeface="Arial"/>
              </a:rPr>
              <a:t>correct </a:t>
            </a:r>
            <a:r>
              <a:rPr sz="2800" spc="-100" dirty="0">
                <a:latin typeface="Arial"/>
                <a:cs typeface="Arial"/>
              </a:rPr>
              <a:t>on </a:t>
            </a:r>
            <a:r>
              <a:rPr sz="2800" spc="-70" dirty="0">
                <a:latin typeface="Arial"/>
                <a:cs typeface="Arial"/>
              </a:rPr>
              <a:t>test</a:t>
            </a:r>
            <a:r>
              <a:rPr sz="2800" spc="-385" dirty="0">
                <a:latin typeface="Arial"/>
                <a:cs typeface="Arial"/>
              </a:rPr>
              <a:t> </a:t>
            </a:r>
            <a:r>
              <a:rPr sz="2800" spc="-135" dirty="0">
                <a:latin typeface="Arial"/>
                <a:cs typeface="Arial"/>
              </a:rPr>
              <a:t>data</a:t>
            </a:r>
            <a:endParaRPr sz="28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8739" y="6548191"/>
            <a:ext cx="1843405" cy="273685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600" spc="-60" dirty="0">
                <a:latin typeface="Arial"/>
                <a:cs typeface="Arial"/>
              </a:rPr>
              <a:t>Credit: </a:t>
            </a:r>
            <a:r>
              <a:rPr sz="1600" spc="-110" dirty="0">
                <a:latin typeface="Arial"/>
                <a:cs typeface="Arial"/>
              </a:rPr>
              <a:t>Lazebnik,</a:t>
            </a:r>
            <a:r>
              <a:rPr sz="1600" spc="-150" dirty="0">
                <a:latin typeface="Arial"/>
                <a:cs typeface="Arial"/>
              </a:rPr>
              <a:t> </a:t>
            </a:r>
            <a:r>
              <a:rPr sz="1600" spc="-114" dirty="0">
                <a:latin typeface="Arial"/>
                <a:cs typeface="Arial"/>
              </a:rPr>
              <a:t>Liang</a:t>
            </a:r>
            <a:endParaRPr sz="16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859560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2848" y="333756"/>
            <a:ext cx="953198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 dirty="0"/>
              <a:t>Supervised </a:t>
            </a:r>
            <a:r>
              <a:rPr spc="-50" dirty="0"/>
              <a:t>Learning</a:t>
            </a:r>
            <a:r>
              <a:rPr spc="220" dirty="0"/>
              <a:t> </a:t>
            </a:r>
            <a:r>
              <a:rPr spc="15" dirty="0"/>
              <a:t>Formulation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65761" y="1349755"/>
            <a:ext cx="2659380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y =</a:t>
            </a:r>
            <a:r>
              <a:rPr sz="6600" spc="-10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f(</a:t>
            </a:r>
            <a:r>
              <a:rPr sz="6600" b="1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)</a:t>
            </a:r>
            <a:endParaRPr sz="66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7448" y="3490467"/>
            <a:ext cx="6280150" cy="1818005"/>
          </a:xfrm>
          <a:prstGeom prst="rect">
            <a:avLst/>
          </a:prstGeom>
        </p:spPr>
        <p:txBody>
          <a:bodyPr vert="horz" wrap="square" lIns="0" tIns="183515" rIns="0" bIns="0" rtlCol="0">
            <a:spAutoFit/>
          </a:bodyPr>
          <a:lstStyle/>
          <a:p>
            <a:pPr marL="266700">
              <a:lnSpc>
                <a:spcPct val="100000"/>
              </a:lnSpc>
              <a:spcBef>
                <a:spcPts val="1445"/>
              </a:spcBef>
            </a:pPr>
            <a:r>
              <a:rPr sz="2800" spc="-100" dirty="0">
                <a:latin typeface="Arial"/>
                <a:cs typeface="Arial"/>
              </a:rPr>
              <a:t>Formulation:</a:t>
            </a:r>
            <a:endParaRPr sz="2800">
              <a:latin typeface="Arial"/>
              <a:cs typeface="Arial"/>
            </a:endParaRPr>
          </a:p>
          <a:p>
            <a:pPr marL="266700" indent="-228600">
              <a:lnSpc>
                <a:spcPct val="100000"/>
              </a:lnSpc>
              <a:spcBef>
                <a:spcPts val="1340"/>
              </a:spcBef>
              <a:buChar char="•"/>
              <a:tabLst>
                <a:tab pos="266700" algn="l"/>
              </a:tabLst>
            </a:pPr>
            <a:r>
              <a:rPr sz="2800" spc="-180" dirty="0">
                <a:latin typeface="Arial"/>
                <a:cs typeface="Arial"/>
              </a:rPr>
              <a:t>Given </a:t>
            </a:r>
            <a:r>
              <a:rPr sz="2800" spc="-80" dirty="0">
                <a:latin typeface="Arial"/>
                <a:cs typeface="Arial"/>
              </a:rPr>
              <a:t>training </a:t>
            </a:r>
            <a:r>
              <a:rPr sz="2800" spc="-120" dirty="0">
                <a:latin typeface="Arial"/>
                <a:cs typeface="Arial"/>
              </a:rPr>
              <a:t>data: 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{(</a:t>
            </a:r>
            <a:r>
              <a:rPr sz="2800" b="1" spc="-5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50" spc="-7" baseline="-17543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,y</a:t>
            </a:r>
            <a:r>
              <a:rPr sz="2850" spc="-7" baseline="-17543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),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…,</a:t>
            </a:r>
            <a:r>
              <a:rPr sz="2800" spc="-10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(</a:t>
            </a:r>
            <a:r>
              <a:rPr sz="2800" b="1" spc="-15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50" spc="-22" baseline="-17543" dirty="0">
                <a:solidFill>
                  <a:srgbClr val="0000FF"/>
                </a:solidFill>
                <a:latin typeface="Arial"/>
                <a:cs typeface="Arial"/>
              </a:rPr>
              <a:t>N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,y</a:t>
            </a:r>
            <a:r>
              <a:rPr sz="2850" spc="-22" baseline="-17543" dirty="0">
                <a:solidFill>
                  <a:srgbClr val="0000FF"/>
                </a:solidFill>
                <a:latin typeface="Arial"/>
                <a:cs typeface="Arial"/>
              </a:rPr>
              <a:t>N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)}</a:t>
            </a:r>
            <a:r>
              <a:rPr sz="2800" spc="-15" dirty="0">
                <a:latin typeface="Arial"/>
                <a:cs typeface="Arial"/>
              </a:rPr>
              <a:t>,</a:t>
            </a:r>
            <a:endParaRPr sz="2800">
              <a:latin typeface="Arial"/>
              <a:cs typeface="Arial"/>
            </a:endParaRPr>
          </a:p>
          <a:p>
            <a:pPr marL="266700" indent="-228600">
              <a:lnSpc>
                <a:spcPct val="100000"/>
              </a:lnSpc>
              <a:spcBef>
                <a:spcPts val="1345"/>
              </a:spcBef>
              <a:buChar char="•"/>
              <a:tabLst>
                <a:tab pos="266700" algn="l"/>
              </a:tabLst>
            </a:pPr>
            <a:r>
              <a:rPr sz="2800" spc="-165" dirty="0">
                <a:latin typeface="Arial"/>
                <a:cs typeface="Arial"/>
              </a:rPr>
              <a:t>Find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y = f(</a:t>
            </a:r>
            <a:r>
              <a:rPr sz="2800" b="1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) </a:t>
            </a:r>
            <a:r>
              <a:rPr sz="2800" spc="204" dirty="0">
                <a:solidFill>
                  <a:srgbClr val="0000FF"/>
                </a:solidFill>
                <a:latin typeface="Arial Unicode MS"/>
                <a:cs typeface="Arial Unicode MS"/>
              </a:rPr>
              <a:t>∈ </a:t>
            </a:r>
            <a:r>
              <a:rPr sz="2800" spc="1820" dirty="0">
                <a:solidFill>
                  <a:srgbClr val="0000FF"/>
                </a:solidFill>
                <a:latin typeface="Arial Unicode MS"/>
                <a:cs typeface="Arial Unicode MS"/>
              </a:rPr>
              <a:t>"</a:t>
            </a:r>
            <a:r>
              <a:rPr sz="2800" spc="-260" dirty="0">
                <a:solidFill>
                  <a:srgbClr val="0000FF"/>
                </a:solidFill>
                <a:latin typeface="Arial Unicode MS"/>
                <a:cs typeface="Arial Unicode MS"/>
              </a:rPr>
              <a:t> </a:t>
            </a:r>
            <a:r>
              <a:rPr sz="2800" spc="-160" dirty="0">
                <a:latin typeface="Arial"/>
                <a:cs typeface="Arial"/>
              </a:rPr>
              <a:t>using </a:t>
            </a:r>
            <a:r>
              <a:rPr sz="2800" spc="-80" dirty="0">
                <a:latin typeface="Arial"/>
                <a:cs typeface="Arial"/>
              </a:rPr>
              <a:t>training </a:t>
            </a:r>
            <a:r>
              <a:rPr sz="2800" spc="-130" dirty="0">
                <a:latin typeface="Arial"/>
                <a:cs typeface="Arial"/>
              </a:rPr>
              <a:t>data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038729" y="2428694"/>
            <a:ext cx="118110" cy="457834"/>
          </a:xfrm>
          <a:custGeom>
            <a:avLst/>
            <a:gdLst/>
            <a:ahLst/>
            <a:cxnLst/>
            <a:rect l="l" t="t" r="r" b="b"/>
            <a:pathLst>
              <a:path w="118110" h="457835">
                <a:moveTo>
                  <a:pt x="58954" y="50410"/>
                </a:moveTo>
                <a:lnTo>
                  <a:pt x="46254" y="72181"/>
                </a:lnTo>
                <a:lnTo>
                  <a:pt x="46253" y="457260"/>
                </a:lnTo>
                <a:lnTo>
                  <a:pt x="71653" y="457260"/>
                </a:lnTo>
                <a:lnTo>
                  <a:pt x="71654" y="72181"/>
                </a:lnTo>
                <a:lnTo>
                  <a:pt x="58954" y="50410"/>
                </a:lnTo>
                <a:close/>
              </a:path>
              <a:path w="118110" h="457835">
                <a:moveTo>
                  <a:pt x="58954" y="0"/>
                </a:moveTo>
                <a:lnTo>
                  <a:pt x="0" y="101065"/>
                </a:lnTo>
                <a:lnTo>
                  <a:pt x="2046" y="108841"/>
                </a:lnTo>
                <a:lnTo>
                  <a:pt x="14163" y="115909"/>
                </a:lnTo>
                <a:lnTo>
                  <a:pt x="21940" y="113863"/>
                </a:lnTo>
                <a:lnTo>
                  <a:pt x="46254" y="72181"/>
                </a:lnTo>
                <a:lnTo>
                  <a:pt x="46254" y="25205"/>
                </a:lnTo>
                <a:lnTo>
                  <a:pt x="73657" y="25205"/>
                </a:lnTo>
                <a:lnTo>
                  <a:pt x="58954" y="0"/>
                </a:lnTo>
                <a:close/>
              </a:path>
              <a:path w="118110" h="457835">
                <a:moveTo>
                  <a:pt x="73657" y="25205"/>
                </a:moveTo>
                <a:lnTo>
                  <a:pt x="71654" y="25205"/>
                </a:lnTo>
                <a:lnTo>
                  <a:pt x="71654" y="72181"/>
                </a:lnTo>
                <a:lnTo>
                  <a:pt x="95968" y="113863"/>
                </a:lnTo>
                <a:lnTo>
                  <a:pt x="103744" y="115909"/>
                </a:lnTo>
                <a:lnTo>
                  <a:pt x="115861" y="108841"/>
                </a:lnTo>
                <a:lnTo>
                  <a:pt x="117908" y="101064"/>
                </a:lnTo>
                <a:lnTo>
                  <a:pt x="73657" y="25205"/>
                </a:lnTo>
                <a:close/>
              </a:path>
              <a:path w="118110" h="457835">
                <a:moveTo>
                  <a:pt x="71654" y="25205"/>
                </a:moveTo>
                <a:lnTo>
                  <a:pt x="46254" y="25205"/>
                </a:lnTo>
                <a:lnTo>
                  <a:pt x="46254" y="72181"/>
                </a:lnTo>
                <a:lnTo>
                  <a:pt x="58954" y="50410"/>
                </a:lnTo>
                <a:lnTo>
                  <a:pt x="47984" y="31603"/>
                </a:lnTo>
                <a:lnTo>
                  <a:pt x="71654" y="31603"/>
                </a:lnTo>
                <a:lnTo>
                  <a:pt x="71654" y="25205"/>
                </a:lnTo>
                <a:close/>
              </a:path>
              <a:path w="118110" h="457835">
                <a:moveTo>
                  <a:pt x="71654" y="31603"/>
                </a:moveTo>
                <a:lnTo>
                  <a:pt x="69924" y="31603"/>
                </a:lnTo>
                <a:lnTo>
                  <a:pt x="58954" y="50410"/>
                </a:lnTo>
                <a:lnTo>
                  <a:pt x="71654" y="72181"/>
                </a:lnTo>
                <a:lnTo>
                  <a:pt x="71654" y="31603"/>
                </a:lnTo>
                <a:close/>
              </a:path>
              <a:path w="118110" h="457835">
                <a:moveTo>
                  <a:pt x="69924" y="31603"/>
                </a:moveTo>
                <a:lnTo>
                  <a:pt x="47984" y="31603"/>
                </a:lnTo>
                <a:lnTo>
                  <a:pt x="58954" y="50410"/>
                </a:lnTo>
                <a:lnTo>
                  <a:pt x="69924" y="31603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181553" y="2428694"/>
            <a:ext cx="118110" cy="458470"/>
          </a:xfrm>
          <a:custGeom>
            <a:avLst/>
            <a:gdLst/>
            <a:ahLst/>
            <a:cxnLst/>
            <a:rect l="l" t="t" r="r" b="b"/>
            <a:pathLst>
              <a:path w="118110" h="458469">
                <a:moveTo>
                  <a:pt x="59042" y="50409"/>
                </a:moveTo>
                <a:lnTo>
                  <a:pt x="46304" y="72159"/>
                </a:lnTo>
                <a:lnTo>
                  <a:pt x="45634" y="458033"/>
                </a:lnTo>
                <a:lnTo>
                  <a:pt x="71034" y="458077"/>
                </a:lnTo>
                <a:lnTo>
                  <a:pt x="71628" y="115986"/>
                </a:lnTo>
                <a:lnTo>
                  <a:pt x="71678" y="72159"/>
                </a:lnTo>
                <a:lnTo>
                  <a:pt x="59042" y="50409"/>
                </a:lnTo>
                <a:close/>
              </a:path>
              <a:path w="118110" h="458469">
                <a:moveTo>
                  <a:pt x="73761" y="25182"/>
                </a:moveTo>
                <a:lnTo>
                  <a:pt x="46385" y="25182"/>
                </a:lnTo>
                <a:lnTo>
                  <a:pt x="71785" y="25227"/>
                </a:lnTo>
                <a:lnTo>
                  <a:pt x="71704" y="72202"/>
                </a:lnTo>
                <a:lnTo>
                  <a:pt x="95945" y="113926"/>
                </a:lnTo>
                <a:lnTo>
                  <a:pt x="103718" y="115986"/>
                </a:lnTo>
                <a:lnTo>
                  <a:pt x="115848" y="108939"/>
                </a:lnTo>
                <a:lnTo>
                  <a:pt x="117908" y="101166"/>
                </a:lnTo>
                <a:lnTo>
                  <a:pt x="73761" y="25182"/>
                </a:lnTo>
                <a:close/>
              </a:path>
              <a:path w="118110" h="458469">
                <a:moveTo>
                  <a:pt x="59129" y="0"/>
                </a:moveTo>
                <a:lnTo>
                  <a:pt x="0" y="100962"/>
                </a:lnTo>
                <a:lnTo>
                  <a:pt x="2033" y="108742"/>
                </a:lnTo>
                <a:lnTo>
                  <a:pt x="14137" y="115831"/>
                </a:lnTo>
                <a:lnTo>
                  <a:pt x="21917" y="113798"/>
                </a:lnTo>
                <a:lnTo>
                  <a:pt x="46278" y="72202"/>
                </a:lnTo>
                <a:lnTo>
                  <a:pt x="46385" y="25182"/>
                </a:lnTo>
                <a:lnTo>
                  <a:pt x="73761" y="25182"/>
                </a:lnTo>
                <a:lnTo>
                  <a:pt x="59129" y="0"/>
                </a:lnTo>
                <a:close/>
              </a:path>
              <a:path w="118110" h="458469">
                <a:moveTo>
                  <a:pt x="71774" y="31584"/>
                </a:moveTo>
                <a:lnTo>
                  <a:pt x="48105" y="31584"/>
                </a:lnTo>
                <a:lnTo>
                  <a:pt x="70044" y="31623"/>
                </a:lnTo>
                <a:lnTo>
                  <a:pt x="59042" y="50409"/>
                </a:lnTo>
                <a:lnTo>
                  <a:pt x="71704" y="72202"/>
                </a:lnTo>
                <a:lnTo>
                  <a:pt x="71774" y="31584"/>
                </a:lnTo>
                <a:close/>
              </a:path>
              <a:path w="118110" h="458469">
                <a:moveTo>
                  <a:pt x="46385" y="25182"/>
                </a:moveTo>
                <a:lnTo>
                  <a:pt x="46304" y="72159"/>
                </a:lnTo>
                <a:lnTo>
                  <a:pt x="59042" y="50409"/>
                </a:lnTo>
                <a:lnTo>
                  <a:pt x="48105" y="31584"/>
                </a:lnTo>
                <a:lnTo>
                  <a:pt x="71774" y="31584"/>
                </a:lnTo>
                <a:lnTo>
                  <a:pt x="71785" y="25227"/>
                </a:lnTo>
                <a:lnTo>
                  <a:pt x="46385" y="25182"/>
                </a:lnTo>
                <a:close/>
              </a:path>
              <a:path w="118110" h="458469">
                <a:moveTo>
                  <a:pt x="48105" y="31584"/>
                </a:moveTo>
                <a:lnTo>
                  <a:pt x="59042" y="50409"/>
                </a:lnTo>
                <a:lnTo>
                  <a:pt x="70044" y="31623"/>
                </a:lnTo>
                <a:lnTo>
                  <a:pt x="48105" y="31584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926431" y="2425364"/>
            <a:ext cx="844550" cy="471805"/>
          </a:xfrm>
          <a:custGeom>
            <a:avLst/>
            <a:gdLst/>
            <a:ahLst/>
            <a:cxnLst/>
            <a:rect l="l" t="t" r="r" b="b"/>
            <a:pathLst>
              <a:path w="844550" h="471805">
                <a:moveTo>
                  <a:pt x="69448" y="26775"/>
                </a:moveTo>
                <a:lnTo>
                  <a:pt x="44254" y="27500"/>
                </a:lnTo>
                <a:lnTo>
                  <a:pt x="57286" y="49074"/>
                </a:lnTo>
                <a:lnTo>
                  <a:pt x="832170" y="471738"/>
                </a:lnTo>
                <a:lnTo>
                  <a:pt x="844332" y="449441"/>
                </a:lnTo>
                <a:lnTo>
                  <a:pt x="69448" y="26775"/>
                </a:lnTo>
                <a:close/>
              </a:path>
              <a:path w="844550" h="471805">
                <a:moveTo>
                  <a:pt x="116954" y="0"/>
                </a:moveTo>
                <a:lnTo>
                  <a:pt x="0" y="3360"/>
                </a:lnTo>
                <a:lnTo>
                  <a:pt x="60493" y="103511"/>
                </a:lnTo>
                <a:lnTo>
                  <a:pt x="68300" y="105439"/>
                </a:lnTo>
                <a:lnTo>
                  <a:pt x="80307" y="98186"/>
                </a:lnTo>
                <a:lnTo>
                  <a:pt x="82235" y="90379"/>
                </a:lnTo>
                <a:lnTo>
                  <a:pt x="57286" y="49074"/>
                </a:lnTo>
                <a:lnTo>
                  <a:pt x="16047" y="26581"/>
                </a:lnTo>
                <a:lnTo>
                  <a:pt x="28210" y="4282"/>
                </a:lnTo>
                <a:lnTo>
                  <a:pt x="121489" y="4282"/>
                </a:lnTo>
                <a:lnTo>
                  <a:pt x="116954" y="0"/>
                </a:lnTo>
                <a:close/>
              </a:path>
              <a:path w="844550" h="471805">
                <a:moveTo>
                  <a:pt x="28210" y="4282"/>
                </a:moveTo>
                <a:lnTo>
                  <a:pt x="16047" y="26581"/>
                </a:lnTo>
                <a:lnTo>
                  <a:pt x="57286" y="49074"/>
                </a:lnTo>
                <a:lnTo>
                  <a:pt x="44632" y="28125"/>
                </a:lnTo>
                <a:lnTo>
                  <a:pt x="22491" y="28125"/>
                </a:lnTo>
                <a:lnTo>
                  <a:pt x="32998" y="8864"/>
                </a:lnTo>
                <a:lnTo>
                  <a:pt x="36611" y="8864"/>
                </a:lnTo>
                <a:lnTo>
                  <a:pt x="28210" y="4282"/>
                </a:lnTo>
                <a:close/>
              </a:path>
              <a:path w="844550" h="471805">
                <a:moveTo>
                  <a:pt x="32998" y="8864"/>
                </a:moveTo>
                <a:lnTo>
                  <a:pt x="22491" y="28125"/>
                </a:lnTo>
                <a:lnTo>
                  <a:pt x="44254" y="27500"/>
                </a:lnTo>
                <a:lnTo>
                  <a:pt x="32998" y="8864"/>
                </a:lnTo>
                <a:close/>
              </a:path>
              <a:path w="844550" h="471805">
                <a:moveTo>
                  <a:pt x="44254" y="27500"/>
                </a:moveTo>
                <a:lnTo>
                  <a:pt x="22491" y="28125"/>
                </a:lnTo>
                <a:lnTo>
                  <a:pt x="44632" y="28125"/>
                </a:lnTo>
                <a:lnTo>
                  <a:pt x="44254" y="27500"/>
                </a:lnTo>
                <a:close/>
              </a:path>
              <a:path w="844550" h="471805">
                <a:moveTo>
                  <a:pt x="36611" y="8864"/>
                </a:moveTo>
                <a:lnTo>
                  <a:pt x="32998" y="8864"/>
                </a:lnTo>
                <a:lnTo>
                  <a:pt x="44254" y="27500"/>
                </a:lnTo>
                <a:lnTo>
                  <a:pt x="69448" y="26775"/>
                </a:lnTo>
                <a:lnTo>
                  <a:pt x="36611" y="8864"/>
                </a:lnTo>
                <a:close/>
              </a:path>
              <a:path w="844550" h="471805">
                <a:moveTo>
                  <a:pt x="121489" y="4282"/>
                </a:moveTo>
                <a:lnTo>
                  <a:pt x="28210" y="4282"/>
                </a:lnTo>
                <a:lnTo>
                  <a:pt x="69448" y="26775"/>
                </a:lnTo>
                <a:lnTo>
                  <a:pt x="117683" y="25389"/>
                </a:lnTo>
                <a:lnTo>
                  <a:pt x="123203" y="19542"/>
                </a:lnTo>
                <a:lnTo>
                  <a:pt x="122801" y="5520"/>
                </a:lnTo>
                <a:lnTo>
                  <a:pt x="121489" y="4282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807754" y="2906267"/>
            <a:ext cx="72009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85" dirty="0">
                <a:latin typeface="Arial"/>
                <a:cs typeface="Arial"/>
              </a:rPr>
              <a:t>o</a:t>
            </a:r>
            <a:r>
              <a:rPr sz="2000" spc="-80" dirty="0">
                <a:latin typeface="Arial"/>
                <a:cs typeface="Arial"/>
              </a:rPr>
              <a:t>u</a:t>
            </a:r>
            <a:r>
              <a:rPr sz="2000" spc="100" dirty="0">
                <a:latin typeface="Arial"/>
                <a:cs typeface="Arial"/>
              </a:rPr>
              <a:t>t</a:t>
            </a:r>
            <a:r>
              <a:rPr sz="2000" spc="-80" dirty="0">
                <a:latin typeface="Arial"/>
                <a:cs typeface="Arial"/>
              </a:rPr>
              <a:t>pu</a:t>
            </a:r>
            <a:r>
              <a:rPr sz="2000" spc="100" dirty="0">
                <a:latin typeface="Arial"/>
                <a:cs typeface="Arial"/>
              </a:rPr>
              <a:t>t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52628" y="2906267"/>
            <a:ext cx="106489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680" marR="5080" indent="-94615">
              <a:lnSpc>
                <a:spcPct val="100000"/>
              </a:lnSpc>
              <a:spcBef>
                <a:spcPts val="100"/>
              </a:spcBef>
            </a:pPr>
            <a:r>
              <a:rPr sz="2000" spc="-80" dirty="0">
                <a:latin typeface="Arial"/>
                <a:cs typeface="Arial"/>
              </a:rPr>
              <a:t>p</a:t>
            </a:r>
            <a:r>
              <a:rPr sz="2000" spc="-15" dirty="0">
                <a:latin typeface="Arial"/>
                <a:cs typeface="Arial"/>
              </a:rPr>
              <a:t>r</a:t>
            </a:r>
            <a:r>
              <a:rPr sz="2000" spc="-130" dirty="0">
                <a:latin typeface="Arial"/>
                <a:cs typeface="Arial"/>
              </a:rPr>
              <a:t>e</a:t>
            </a:r>
            <a:r>
              <a:rPr sz="2000" spc="-80" dirty="0">
                <a:latin typeface="Arial"/>
                <a:cs typeface="Arial"/>
              </a:rPr>
              <a:t>d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spc="-40" dirty="0">
                <a:latin typeface="Arial"/>
                <a:cs typeface="Arial"/>
              </a:rPr>
              <a:t>c</a:t>
            </a:r>
            <a:r>
              <a:rPr sz="2000" spc="-20" dirty="0">
                <a:latin typeface="Arial"/>
                <a:cs typeface="Arial"/>
              </a:rPr>
              <a:t>t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spc="-80" dirty="0">
                <a:latin typeface="Arial"/>
                <a:cs typeface="Arial"/>
              </a:rPr>
              <a:t>o</a:t>
            </a:r>
            <a:r>
              <a:rPr sz="2000" spc="-50" dirty="0">
                <a:latin typeface="Arial"/>
                <a:cs typeface="Arial"/>
              </a:rPr>
              <a:t>n  </a:t>
            </a:r>
            <a:r>
              <a:rPr sz="2000" spc="-45" dirty="0">
                <a:latin typeface="Arial"/>
                <a:cs typeface="Arial"/>
              </a:rPr>
              <a:t>function</a:t>
            </a:r>
            <a:endParaRPr sz="2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528755" y="2906267"/>
            <a:ext cx="56007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45" dirty="0">
                <a:latin typeface="Arial"/>
                <a:cs typeface="Arial"/>
              </a:rPr>
              <a:t>in</a:t>
            </a:r>
            <a:r>
              <a:rPr sz="2000" spc="-80" dirty="0">
                <a:latin typeface="Arial"/>
                <a:cs typeface="Arial"/>
              </a:rPr>
              <a:t>pu</a:t>
            </a:r>
            <a:r>
              <a:rPr sz="2000" spc="100" dirty="0">
                <a:latin typeface="Arial"/>
                <a:cs typeface="Arial"/>
              </a:rPr>
              <a:t>t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7899121" y="4807742"/>
            <a:ext cx="3902075" cy="893444"/>
            <a:chOff x="7899121" y="4807742"/>
            <a:chExt cx="3902075" cy="893444"/>
          </a:xfrm>
        </p:grpSpPr>
        <p:sp>
          <p:nvSpPr>
            <p:cNvPr id="12" name="object 12"/>
            <p:cNvSpPr/>
            <p:nvPr/>
          </p:nvSpPr>
          <p:spPr>
            <a:xfrm>
              <a:off x="7905471" y="4814092"/>
              <a:ext cx="3889375" cy="880744"/>
            </a:xfrm>
            <a:custGeom>
              <a:avLst/>
              <a:gdLst/>
              <a:ahLst/>
              <a:cxnLst/>
              <a:rect l="l" t="t" r="r" b="b"/>
              <a:pathLst>
                <a:path w="3889375" h="880745">
                  <a:moveTo>
                    <a:pt x="3742315" y="0"/>
                  </a:moveTo>
                  <a:lnTo>
                    <a:pt x="146776" y="0"/>
                  </a:lnTo>
                  <a:lnTo>
                    <a:pt x="100383" y="7482"/>
                  </a:lnTo>
                  <a:lnTo>
                    <a:pt x="60091" y="28319"/>
                  </a:lnTo>
                  <a:lnTo>
                    <a:pt x="28319" y="60091"/>
                  </a:lnTo>
                  <a:lnTo>
                    <a:pt x="7482" y="100383"/>
                  </a:lnTo>
                  <a:lnTo>
                    <a:pt x="0" y="146776"/>
                  </a:lnTo>
                  <a:lnTo>
                    <a:pt x="0" y="733873"/>
                  </a:lnTo>
                  <a:lnTo>
                    <a:pt x="7482" y="780266"/>
                  </a:lnTo>
                  <a:lnTo>
                    <a:pt x="28319" y="820558"/>
                  </a:lnTo>
                  <a:lnTo>
                    <a:pt x="60091" y="852331"/>
                  </a:lnTo>
                  <a:lnTo>
                    <a:pt x="100383" y="873168"/>
                  </a:lnTo>
                  <a:lnTo>
                    <a:pt x="146776" y="880651"/>
                  </a:lnTo>
                  <a:lnTo>
                    <a:pt x="3742315" y="880651"/>
                  </a:lnTo>
                  <a:lnTo>
                    <a:pt x="3788708" y="873168"/>
                  </a:lnTo>
                  <a:lnTo>
                    <a:pt x="3829000" y="852331"/>
                  </a:lnTo>
                  <a:lnTo>
                    <a:pt x="3860773" y="820558"/>
                  </a:lnTo>
                  <a:lnTo>
                    <a:pt x="3881610" y="780266"/>
                  </a:lnTo>
                  <a:lnTo>
                    <a:pt x="3889093" y="733873"/>
                  </a:lnTo>
                  <a:lnTo>
                    <a:pt x="3889093" y="146776"/>
                  </a:lnTo>
                  <a:lnTo>
                    <a:pt x="3881610" y="100383"/>
                  </a:lnTo>
                  <a:lnTo>
                    <a:pt x="3860773" y="60091"/>
                  </a:lnTo>
                  <a:lnTo>
                    <a:pt x="3829000" y="28319"/>
                  </a:lnTo>
                  <a:lnTo>
                    <a:pt x="3788708" y="7482"/>
                  </a:lnTo>
                  <a:lnTo>
                    <a:pt x="3742315" y="0"/>
                  </a:lnTo>
                  <a:close/>
                </a:path>
              </a:pathLst>
            </a:custGeom>
            <a:solidFill>
              <a:srgbClr val="DAE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7905471" y="4814092"/>
              <a:ext cx="3889375" cy="880744"/>
            </a:xfrm>
            <a:custGeom>
              <a:avLst/>
              <a:gdLst/>
              <a:ahLst/>
              <a:cxnLst/>
              <a:rect l="l" t="t" r="r" b="b"/>
              <a:pathLst>
                <a:path w="3889375" h="880745">
                  <a:moveTo>
                    <a:pt x="0" y="146777"/>
                  </a:moveTo>
                  <a:lnTo>
                    <a:pt x="7482" y="100384"/>
                  </a:lnTo>
                  <a:lnTo>
                    <a:pt x="28319" y="60092"/>
                  </a:lnTo>
                  <a:lnTo>
                    <a:pt x="60092" y="28319"/>
                  </a:lnTo>
                  <a:lnTo>
                    <a:pt x="100383" y="7482"/>
                  </a:lnTo>
                  <a:lnTo>
                    <a:pt x="146776" y="0"/>
                  </a:lnTo>
                  <a:lnTo>
                    <a:pt x="3742316" y="0"/>
                  </a:lnTo>
                  <a:lnTo>
                    <a:pt x="3788709" y="7482"/>
                  </a:lnTo>
                  <a:lnTo>
                    <a:pt x="3829000" y="28319"/>
                  </a:lnTo>
                  <a:lnTo>
                    <a:pt x="3860773" y="60092"/>
                  </a:lnTo>
                  <a:lnTo>
                    <a:pt x="3881610" y="100384"/>
                  </a:lnTo>
                  <a:lnTo>
                    <a:pt x="3889093" y="146777"/>
                  </a:lnTo>
                  <a:lnTo>
                    <a:pt x="3889093" y="733873"/>
                  </a:lnTo>
                  <a:lnTo>
                    <a:pt x="3881610" y="780266"/>
                  </a:lnTo>
                  <a:lnTo>
                    <a:pt x="3860773" y="820558"/>
                  </a:lnTo>
                  <a:lnTo>
                    <a:pt x="3829000" y="852331"/>
                  </a:lnTo>
                  <a:lnTo>
                    <a:pt x="3788709" y="873168"/>
                  </a:lnTo>
                  <a:lnTo>
                    <a:pt x="3742316" y="880651"/>
                  </a:lnTo>
                  <a:lnTo>
                    <a:pt x="146776" y="880651"/>
                  </a:lnTo>
                  <a:lnTo>
                    <a:pt x="100383" y="873168"/>
                  </a:lnTo>
                  <a:lnTo>
                    <a:pt x="60092" y="852331"/>
                  </a:lnTo>
                  <a:lnTo>
                    <a:pt x="28319" y="820558"/>
                  </a:lnTo>
                  <a:lnTo>
                    <a:pt x="7482" y="780266"/>
                  </a:lnTo>
                  <a:lnTo>
                    <a:pt x="0" y="733873"/>
                  </a:lnTo>
                  <a:lnTo>
                    <a:pt x="0" y="146777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8335098" y="4955540"/>
            <a:ext cx="3029585" cy="565150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482600" marR="5080" indent="-469900">
              <a:lnSpc>
                <a:spcPts val="2090"/>
              </a:lnSpc>
              <a:spcBef>
                <a:spcPts val="225"/>
              </a:spcBef>
            </a:pPr>
            <a:r>
              <a:rPr sz="1800" spc="-135" dirty="0">
                <a:solidFill>
                  <a:srgbClr val="FF0000"/>
                </a:solidFill>
                <a:latin typeface="Arial"/>
                <a:cs typeface="Arial"/>
              </a:rPr>
              <a:t>Is </a:t>
            </a:r>
            <a:r>
              <a:rPr sz="1800" spc="-45" dirty="0">
                <a:solidFill>
                  <a:srgbClr val="FF0000"/>
                </a:solidFill>
                <a:latin typeface="Arial"/>
                <a:cs typeface="Arial"/>
              </a:rPr>
              <a:t>there </a:t>
            </a:r>
            <a:r>
              <a:rPr sz="1800" spc="-125" dirty="0">
                <a:solidFill>
                  <a:srgbClr val="FF0000"/>
                </a:solidFill>
                <a:latin typeface="Arial"/>
                <a:cs typeface="Arial"/>
              </a:rPr>
              <a:t>any </a:t>
            </a:r>
            <a:r>
              <a:rPr sz="1800" spc="-70" dirty="0">
                <a:solidFill>
                  <a:srgbClr val="FF0000"/>
                </a:solidFill>
                <a:latin typeface="Arial"/>
                <a:cs typeface="Arial"/>
              </a:rPr>
              <a:t>connection between  </a:t>
            </a:r>
            <a:r>
              <a:rPr sz="1800" spc="-50" dirty="0">
                <a:solidFill>
                  <a:srgbClr val="FF0000"/>
                </a:solidFill>
                <a:latin typeface="Arial"/>
                <a:cs typeface="Arial"/>
              </a:rPr>
              <a:t>training </a:t>
            </a:r>
            <a:r>
              <a:rPr sz="1800" spc="-100" dirty="0">
                <a:solidFill>
                  <a:srgbClr val="FF0000"/>
                </a:solidFill>
                <a:latin typeface="Arial"/>
                <a:cs typeface="Arial"/>
              </a:rPr>
              <a:t>and </a:t>
            </a:r>
            <a:r>
              <a:rPr sz="1800" spc="-50" dirty="0">
                <a:solidFill>
                  <a:srgbClr val="FF0000"/>
                </a:solidFill>
                <a:latin typeface="Arial"/>
                <a:cs typeface="Arial"/>
              </a:rPr>
              <a:t>test</a:t>
            </a:r>
            <a:r>
              <a:rPr sz="1800" spc="-13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1800" spc="-100" dirty="0">
                <a:solidFill>
                  <a:srgbClr val="FF0000"/>
                </a:solidFill>
                <a:latin typeface="Arial"/>
                <a:cs typeface="Arial"/>
              </a:rPr>
              <a:t>data?</a:t>
            </a:r>
            <a:endParaRPr sz="1800">
              <a:latin typeface="Arial"/>
              <a:cs typeface="Arial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5509488" y="4548822"/>
            <a:ext cx="2402840" cy="1207770"/>
          </a:xfrm>
          <a:custGeom>
            <a:avLst/>
            <a:gdLst/>
            <a:ahLst/>
            <a:cxnLst/>
            <a:rect l="l" t="t" r="r" b="b"/>
            <a:pathLst>
              <a:path w="2402840" h="1207770">
                <a:moveTo>
                  <a:pt x="2402522" y="694715"/>
                </a:moveTo>
                <a:lnTo>
                  <a:pt x="1289608" y="26289"/>
                </a:lnTo>
                <a:lnTo>
                  <a:pt x="1337856" y="26898"/>
                </a:lnTo>
                <a:lnTo>
                  <a:pt x="1343621" y="21285"/>
                </a:lnTo>
                <a:lnTo>
                  <a:pt x="1343799" y="7264"/>
                </a:lnTo>
                <a:lnTo>
                  <a:pt x="1338757" y="2095"/>
                </a:lnTo>
                <a:lnTo>
                  <a:pt x="1338186" y="1498"/>
                </a:lnTo>
                <a:lnTo>
                  <a:pt x="1221193" y="0"/>
                </a:lnTo>
                <a:lnTo>
                  <a:pt x="1277480" y="102577"/>
                </a:lnTo>
                <a:lnTo>
                  <a:pt x="1285201" y="104825"/>
                </a:lnTo>
                <a:lnTo>
                  <a:pt x="1297495" y="98082"/>
                </a:lnTo>
                <a:lnTo>
                  <a:pt x="1299743" y="90360"/>
                </a:lnTo>
                <a:lnTo>
                  <a:pt x="1276527" y="48056"/>
                </a:lnTo>
                <a:lnTo>
                  <a:pt x="2361031" y="699427"/>
                </a:lnTo>
                <a:lnTo>
                  <a:pt x="68453" y="1142911"/>
                </a:lnTo>
                <a:lnTo>
                  <a:pt x="104762" y="1111123"/>
                </a:lnTo>
                <a:lnTo>
                  <a:pt x="105283" y="1103096"/>
                </a:lnTo>
                <a:lnTo>
                  <a:pt x="96050" y="1092542"/>
                </a:lnTo>
                <a:lnTo>
                  <a:pt x="88023" y="1092009"/>
                </a:lnTo>
                <a:lnTo>
                  <a:pt x="0" y="1169085"/>
                </a:lnTo>
                <a:lnTo>
                  <a:pt x="110413" y="1207770"/>
                </a:lnTo>
                <a:lnTo>
                  <a:pt x="117665" y="1204290"/>
                </a:lnTo>
                <a:lnTo>
                  <a:pt x="122301" y="1191044"/>
                </a:lnTo>
                <a:lnTo>
                  <a:pt x="118821" y="1183805"/>
                </a:lnTo>
                <a:lnTo>
                  <a:pt x="98742" y="1176769"/>
                </a:lnTo>
                <a:lnTo>
                  <a:pt x="73279" y="1167853"/>
                </a:lnTo>
                <a:lnTo>
                  <a:pt x="2398395" y="718070"/>
                </a:lnTo>
                <a:lnTo>
                  <a:pt x="2395982" y="705599"/>
                </a:lnTo>
                <a:lnTo>
                  <a:pt x="2402522" y="694715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512848" y="5470395"/>
            <a:ext cx="4930775" cy="4597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325"/>
              </a:lnSpc>
            </a:pPr>
            <a:r>
              <a:rPr sz="2800" dirty="0">
                <a:latin typeface="Arial"/>
                <a:cs typeface="Arial"/>
              </a:rPr>
              <a:t>• </a:t>
            </a:r>
            <a:r>
              <a:rPr sz="2800" spc="-190" dirty="0">
                <a:latin typeface="Arial"/>
                <a:cs typeface="Arial"/>
              </a:rPr>
              <a:t>such </a:t>
            </a:r>
            <a:r>
              <a:rPr sz="2800" spc="-25" dirty="0">
                <a:latin typeface="Arial"/>
                <a:cs typeface="Arial"/>
              </a:rPr>
              <a:t>that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f </a:t>
            </a:r>
            <a:r>
              <a:rPr sz="2800" spc="-170" dirty="0">
                <a:latin typeface="Arial"/>
                <a:cs typeface="Arial"/>
              </a:rPr>
              <a:t>is </a:t>
            </a:r>
            <a:r>
              <a:rPr sz="2800" spc="-85" dirty="0">
                <a:latin typeface="Arial"/>
                <a:cs typeface="Arial"/>
              </a:rPr>
              <a:t>correct </a:t>
            </a:r>
            <a:r>
              <a:rPr sz="2800" spc="-100" dirty="0">
                <a:latin typeface="Arial"/>
                <a:cs typeface="Arial"/>
              </a:rPr>
              <a:t>on </a:t>
            </a:r>
            <a:r>
              <a:rPr sz="2800" spc="-70" dirty="0">
                <a:latin typeface="Arial"/>
                <a:cs typeface="Arial"/>
              </a:rPr>
              <a:t>test</a:t>
            </a:r>
            <a:r>
              <a:rPr sz="2800" spc="-385" dirty="0">
                <a:latin typeface="Arial"/>
                <a:cs typeface="Arial"/>
              </a:rPr>
              <a:t> </a:t>
            </a:r>
            <a:r>
              <a:rPr sz="2800" spc="-135" dirty="0">
                <a:latin typeface="Arial"/>
                <a:cs typeface="Arial"/>
              </a:rPr>
              <a:t>data</a:t>
            </a:r>
            <a:endParaRPr sz="28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8739" y="6548191"/>
            <a:ext cx="1843405" cy="273685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600" spc="-60" dirty="0">
                <a:latin typeface="Arial"/>
                <a:cs typeface="Arial"/>
              </a:rPr>
              <a:t>Credit: </a:t>
            </a:r>
            <a:r>
              <a:rPr sz="1600" spc="-110" dirty="0">
                <a:latin typeface="Arial"/>
                <a:cs typeface="Arial"/>
              </a:rPr>
              <a:t>Lazebnik,</a:t>
            </a:r>
            <a:r>
              <a:rPr sz="1600" spc="-150" dirty="0">
                <a:latin typeface="Arial"/>
                <a:cs typeface="Arial"/>
              </a:rPr>
              <a:t> </a:t>
            </a:r>
            <a:r>
              <a:rPr sz="1600" spc="-114" dirty="0">
                <a:latin typeface="Arial"/>
                <a:cs typeface="Arial"/>
              </a:rPr>
              <a:t>Liang</a:t>
            </a:r>
            <a:endParaRPr sz="16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462019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2848" y="333756"/>
            <a:ext cx="953198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 dirty="0"/>
              <a:t>Supervised </a:t>
            </a:r>
            <a:r>
              <a:rPr spc="-50" dirty="0"/>
              <a:t>Learning</a:t>
            </a:r>
            <a:r>
              <a:rPr spc="220" dirty="0"/>
              <a:t> </a:t>
            </a:r>
            <a:r>
              <a:rPr spc="15" dirty="0"/>
              <a:t>Formulation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65761" y="1349755"/>
            <a:ext cx="2659380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y =</a:t>
            </a:r>
            <a:r>
              <a:rPr sz="6600" spc="-10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f(</a:t>
            </a:r>
            <a:r>
              <a:rPr sz="6600" b="1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)</a:t>
            </a:r>
            <a:endParaRPr sz="66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7448" y="3490467"/>
            <a:ext cx="6280150" cy="1818005"/>
          </a:xfrm>
          <a:prstGeom prst="rect">
            <a:avLst/>
          </a:prstGeom>
        </p:spPr>
        <p:txBody>
          <a:bodyPr vert="horz" wrap="square" lIns="0" tIns="183515" rIns="0" bIns="0" rtlCol="0">
            <a:spAutoFit/>
          </a:bodyPr>
          <a:lstStyle/>
          <a:p>
            <a:pPr marL="266700">
              <a:lnSpc>
                <a:spcPct val="100000"/>
              </a:lnSpc>
              <a:spcBef>
                <a:spcPts val="1445"/>
              </a:spcBef>
            </a:pPr>
            <a:r>
              <a:rPr sz="2800" spc="-100" dirty="0">
                <a:latin typeface="Arial"/>
                <a:cs typeface="Arial"/>
              </a:rPr>
              <a:t>Formulation:</a:t>
            </a:r>
            <a:endParaRPr sz="2800">
              <a:latin typeface="Arial"/>
              <a:cs typeface="Arial"/>
            </a:endParaRPr>
          </a:p>
          <a:p>
            <a:pPr marL="266700" indent="-228600">
              <a:lnSpc>
                <a:spcPct val="100000"/>
              </a:lnSpc>
              <a:spcBef>
                <a:spcPts val="1340"/>
              </a:spcBef>
              <a:buChar char="•"/>
              <a:tabLst>
                <a:tab pos="266700" algn="l"/>
              </a:tabLst>
            </a:pPr>
            <a:r>
              <a:rPr sz="2800" spc="-180" dirty="0">
                <a:latin typeface="Arial"/>
                <a:cs typeface="Arial"/>
              </a:rPr>
              <a:t>Given </a:t>
            </a:r>
            <a:r>
              <a:rPr sz="2800" spc="-80" dirty="0">
                <a:latin typeface="Arial"/>
                <a:cs typeface="Arial"/>
              </a:rPr>
              <a:t>training </a:t>
            </a:r>
            <a:r>
              <a:rPr sz="2800" spc="-120" dirty="0">
                <a:latin typeface="Arial"/>
                <a:cs typeface="Arial"/>
              </a:rPr>
              <a:t>data: 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{(</a:t>
            </a:r>
            <a:r>
              <a:rPr sz="2800" b="1" spc="-5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50" spc="-7" baseline="-17543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,y</a:t>
            </a:r>
            <a:r>
              <a:rPr sz="2850" spc="-7" baseline="-17543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),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…,</a:t>
            </a:r>
            <a:r>
              <a:rPr sz="2800" spc="-10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(</a:t>
            </a:r>
            <a:r>
              <a:rPr sz="2800" b="1" spc="-15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50" spc="-22" baseline="-17543" dirty="0">
                <a:solidFill>
                  <a:srgbClr val="0000FF"/>
                </a:solidFill>
                <a:latin typeface="Arial"/>
                <a:cs typeface="Arial"/>
              </a:rPr>
              <a:t>N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,y</a:t>
            </a:r>
            <a:r>
              <a:rPr sz="2850" spc="-22" baseline="-17543" dirty="0">
                <a:solidFill>
                  <a:srgbClr val="0000FF"/>
                </a:solidFill>
                <a:latin typeface="Arial"/>
                <a:cs typeface="Arial"/>
              </a:rPr>
              <a:t>N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)}</a:t>
            </a:r>
            <a:r>
              <a:rPr sz="2800" spc="-15" dirty="0">
                <a:latin typeface="Arial"/>
                <a:cs typeface="Arial"/>
              </a:rPr>
              <a:t>,</a:t>
            </a:r>
            <a:endParaRPr sz="2800">
              <a:latin typeface="Arial"/>
              <a:cs typeface="Arial"/>
            </a:endParaRPr>
          </a:p>
          <a:p>
            <a:pPr marL="266700" indent="-228600">
              <a:lnSpc>
                <a:spcPct val="100000"/>
              </a:lnSpc>
              <a:spcBef>
                <a:spcPts val="1345"/>
              </a:spcBef>
              <a:buChar char="•"/>
              <a:tabLst>
                <a:tab pos="266700" algn="l"/>
              </a:tabLst>
            </a:pPr>
            <a:r>
              <a:rPr sz="2800" spc="-165" dirty="0">
                <a:latin typeface="Arial"/>
                <a:cs typeface="Arial"/>
              </a:rPr>
              <a:t>Find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y = f(</a:t>
            </a:r>
            <a:r>
              <a:rPr sz="2800" b="1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) </a:t>
            </a:r>
            <a:r>
              <a:rPr sz="2800" spc="204" dirty="0">
                <a:solidFill>
                  <a:srgbClr val="0000FF"/>
                </a:solidFill>
                <a:latin typeface="Arial Unicode MS"/>
                <a:cs typeface="Arial Unicode MS"/>
              </a:rPr>
              <a:t>∈ </a:t>
            </a:r>
            <a:r>
              <a:rPr sz="2800" spc="1820" dirty="0">
                <a:solidFill>
                  <a:srgbClr val="0000FF"/>
                </a:solidFill>
                <a:latin typeface="Arial Unicode MS"/>
                <a:cs typeface="Arial Unicode MS"/>
              </a:rPr>
              <a:t>"</a:t>
            </a:r>
            <a:r>
              <a:rPr sz="2800" spc="-260" dirty="0">
                <a:solidFill>
                  <a:srgbClr val="0000FF"/>
                </a:solidFill>
                <a:latin typeface="Arial Unicode MS"/>
                <a:cs typeface="Arial Unicode MS"/>
              </a:rPr>
              <a:t> </a:t>
            </a:r>
            <a:r>
              <a:rPr sz="2800" spc="-160" dirty="0">
                <a:latin typeface="Arial"/>
                <a:cs typeface="Arial"/>
              </a:rPr>
              <a:t>using </a:t>
            </a:r>
            <a:r>
              <a:rPr sz="2800" spc="-80" dirty="0">
                <a:latin typeface="Arial"/>
                <a:cs typeface="Arial"/>
              </a:rPr>
              <a:t>training </a:t>
            </a:r>
            <a:r>
              <a:rPr sz="2800" spc="-130" dirty="0">
                <a:latin typeface="Arial"/>
                <a:cs typeface="Arial"/>
              </a:rPr>
              <a:t>data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038729" y="2428694"/>
            <a:ext cx="118110" cy="457834"/>
          </a:xfrm>
          <a:custGeom>
            <a:avLst/>
            <a:gdLst/>
            <a:ahLst/>
            <a:cxnLst/>
            <a:rect l="l" t="t" r="r" b="b"/>
            <a:pathLst>
              <a:path w="118110" h="457835">
                <a:moveTo>
                  <a:pt x="58954" y="50410"/>
                </a:moveTo>
                <a:lnTo>
                  <a:pt x="46254" y="72181"/>
                </a:lnTo>
                <a:lnTo>
                  <a:pt x="46253" y="457260"/>
                </a:lnTo>
                <a:lnTo>
                  <a:pt x="71653" y="457260"/>
                </a:lnTo>
                <a:lnTo>
                  <a:pt x="71654" y="72181"/>
                </a:lnTo>
                <a:lnTo>
                  <a:pt x="58954" y="50410"/>
                </a:lnTo>
                <a:close/>
              </a:path>
              <a:path w="118110" h="457835">
                <a:moveTo>
                  <a:pt x="58954" y="0"/>
                </a:moveTo>
                <a:lnTo>
                  <a:pt x="0" y="101065"/>
                </a:lnTo>
                <a:lnTo>
                  <a:pt x="2046" y="108841"/>
                </a:lnTo>
                <a:lnTo>
                  <a:pt x="14163" y="115909"/>
                </a:lnTo>
                <a:lnTo>
                  <a:pt x="21940" y="113863"/>
                </a:lnTo>
                <a:lnTo>
                  <a:pt x="46254" y="72181"/>
                </a:lnTo>
                <a:lnTo>
                  <a:pt x="46254" y="25205"/>
                </a:lnTo>
                <a:lnTo>
                  <a:pt x="73657" y="25205"/>
                </a:lnTo>
                <a:lnTo>
                  <a:pt x="58954" y="0"/>
                </a:lnTo>
                <a:close/>
              </a:path>
              <a:path w="118110" h="457835">
                <a:moveTo>
                  <a:pt x="73657" y="25205"/>
                </a:moveTo>
                <a:lnTo>
                  <a:pt x="71654" y="25205"/>
                </a:lnTo>
                <a:lnTo>
                  <a:pt x="71654" y="72181"/>
                </a:lnTo>
                <a:lnTo>
                  <a:pt x="95968" y="113863"/>
                </a:lnTo>
                <a:lnTo>
                  <a:pt x="103744" y="115909"/>
                </a:lnTo>
                <a:lnTo>
                  <a:pt x="115861" y="108841"/>
                </a:lnTo>
                <a:lnTo>
                  <a:pt x="117908" y="101064"/>
                </a:lnTo>
                <a:lnTo>
                  <a:pt x="73657" y="25205"/>
                </a:lnTo>
                <a:close/>
              </a:path>
              <a:path w="118110" h="457835">
                <a:moveTo>
                  <a:pt x="71654" y="25205"/>
                </a:moveTo>
                <a:lnTo>
                  <a:pt x="46254" y="25205"/>
                </a:lnTo>
                <a:lnTo>
                  <a:pt x="46254" y="72181"/>
                </a:lnTo>
                <a:lnTo>
                  <a:pt x="58954" y="50410"/>
                </a:lnTo>
                <a:lnTo>
                  <a:pt x="47984" y="31603"/>
                </a:lnTo>
                <a:lnTo>
                  <a:pt x="71654" y="31603"/>
                </a:lnTo>
                <a:lnTo>
                  <a:pt x="71654" y="25205"/>
                </a:lnTo>
                <a:close/>
              </a:path>
              <a:path w="118110" h="457835">
                <a:moveTo>
                  <a:pt x="71654" y="31603"/>
                </a:moveTo>
                <a:lnTo>
                  <a:pt x="69924" y="31603"/>
                </a:lnTo>
                <a:lnTo>
                  <a:pt x="58954" y="50410"/>
                </a:lnTo>
                <a:lnTo>
                  <a:pt x="71654" y="72181"/>
                </a:lnTo>
                <a:lnTo>
                  <a:pt x="71654" y="31603"/>
                </a:lnTo>
                <a:close/>
              </a:path>
              <a:path w="118110" h="457835">
                <a:moveTo>
                  <a:pt x="69924" y="31603"/>
                </a:moveTo>
                <a:lnTo>
                  <a:pt x="47984" y="31603"/>
                </a:lnTo>
                <a:lnTo>
                  <a:pt x="58954" y="50410"/>
                </a:lnTo>
                <a:lnTo>
                  <a:pt x="69924" y="31603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181553" y="2428694"/>
            <a:ext cx="118110" cy="458470"/>
          </a:xfrm>
          <a:custGeom>
            <a:avLst/>
            <a:gdLst/>
            <a:ahLst/>
            <a:cxnLst/>
            <a:rect l="l" t="t" r="r" b="b"/>
            <a:pathLst>
              <a:path w="118110" h="458469">
                <a:moveTo>
                  <a:pt x="59042" y="50409"/>
                </a:moveTo>
                <a:lnTo>
                  <a:pt x="46304" y="72159"/>
                </a:lnTo>
                <a:lnTo>
                  <a:pt x="45634" y="458033"/>
                </a:lnTo>
                <a:lnTo>
                  <a:pt x="71034" y="458077"/>
                </a:lnTo>
                <a:lnTo>
                  <a:pt x="71628" y="115986"/>
                </a:lnTo>
                <a:lnTo>
                  <a:pt x="71678" y="72159"/>
                </a:lnTo>
                <a:lnTo>
                  <a:pt x="59042" y="50409"/>
                </a:lnTo>
                <a:close/>
              </a:path>
              <a:path w="118110" h="458469">
                <a:moveTo>
                  <a:pt x="73761" y="25182"/>
                </a:moveTo>
                <a:lnTo>
                  <a:pt x="46385" y="25182"/>
                </a:lnTo>
                <a:lnTo>
                  <a:pt x="71785" y="25227"/>
                </a:lnTo>
                <a:lnTo>
                  <a:pt x="71704" y="72202"/>
                </a:lnTo>
                <a:lnTo>
                  <a:pt x="95945" y="113926"/>
                </a:lnTo>
                <a:lnTo>
                  <a:pt x="103718" y="115986"/>
                </a:lnTo>
                <a:lnTo>
                  <a:pt x="115848" y="108939"/>
                </a:lnTo>
                <a:lnTo>
                  <a:pt x="117908" y="101166"/>
                </a:lnTo>
                <a:lnTo>
                  <a:pt x="73761" y="25182"/>
                </a:lnTo>
                <a:close/>
              </a:path>
              <a:path w="118110" h="458469">
                <a:moveTo>
                  <a:pt x="59129" y="0"/>
                </a:moveTo>
                <a:lnTo>
                  <a:pt x="0" y="100962"/>
                </a:lnTo>
                <a:lnTo>
                  <a:pt x="2033" y="108742"/>
                </a:lnTo>
                <a:lnTo>
                  <a:pt x="14137" y="115831"/>
                </a:lnTo>
                <a:lnTo>
                  <a:pt x="21917" y="113798"/>
                </a:lnTo>
                <a:lnTo>
                  <a:pt x="46278" y="72202"/>
                </a:lnTo>
                <a:lnTo>
                  <a:pt x="46385" y="25182"/>
                </a:lnTo>
                <a:lnTo>
                  <a:pt x="73761" y="25182"/>
                </a:lnTo>
                <a:lnTo>
                  <a:pt x="59129" y="0"/>
                </a:lnTo>
                <a:close/>
              </a:path>
              <a:path w="118110" h="458469">
                <a:moveTo>
                  <a:pt x="71774" y="31584"/>
                </a:moveTo>
                <a:lnTo>
                  <a:pt x="48105" y="31584"/>
                </a:lnTo>
                <a:lnTo>
                  <a:pt x="70044" y="31623"/>
                </a:lnTo>
                <a:lnTo>
                  <a:pt x="59042" y="50409"/>
                </a:lnTo>
                <a:lnTo>
                  <a:pt x="71704" y="72202"/>
                </a:lnTo>
                <a:lnTo>
                  <a:pt x="71774" y="31584"/>
                </a:lnTo>
                <a:close/>
              </a:path>
              <a:path w="118110" h="458469">
                <a:moveTo>
                  <a:pt x="46385" y="25182"/>
                </a:moveTo>
                <a:lnTo>
                  <a:pt x="46304" y="72159"/>
                </a:lnTo>
                <a:lnTo>
                  <a:pt x="59042" y="50409"/>
                </a:lnTo>
                <a:lnTo>
                  <a:pt x="48105" y="31584"/>
                </a:lnTo>
                <a:lnTo>
                  <a:pt x="71774" y="31584"/>
                </a:lnTo>
                <a:lnTo>
                  <a:pt x="71785" y="25227"/>
                </a:lnTo>
                <a:lnTo>
                  <a:pt x="46385" y="25182"/>
                </a:lnTo>
                <a:close/>
              </a:path>
              <a:path w="118110" h="458469">
                <a:moveTo>
                  <a:pt x="48105" y="31584"/>
                </a:moveTo>
                <a:lnTo>
                  <a:pt x="59042" y="50409"/>
                </a:lnTo>
                <a:lnTo>
                  <a:pt x="70044" y="31623"/>
                </a:lnTo>
                <a:lnTo>
                  <a:pt x="48105" y="31584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926431" y="2425364"/>
            <a:ext cx="844550" cy="471805"/>
          </a:xfrm>
          <a:custGeom>
            <a:avLst/>
            <a:gdLst/>
            <a:ahLst/>
            <a:cxnLst/>
            <a:rect l="l" t="t" r="r" b="b"/>
            <a:pathLst>
              <a:path w="844550" h="471805">
                <a:moveTo>
                  <a:pt x="69448" y="26775"/>
                </a:moveTo>
                <a:lnTo>
                  <a:pt x="44254" y="27500"/>
                </a:lnTo>
                <a:lnTo>
                  <a:pt x="57286" y="49074"/>
                </a:lnTo>
                <a:lnTo>
                  <a:pt x="832170" y="471738"/>
                </a:lnTo>
                <a:lnTo>
                  <a:pt x="844332" y="449441"/>
                </a:lnTo>
                <a:lnTo>
                  <a:pt x="69448" y="26775"/>
                </a:lnTo>
                <a:close/>
              </a:path>
              <a:path w="844550" h="471805">
                <a:moveTo>
                  <a:pt x="116954" y="0"/>
                </a:moveTo>
                <a:lnTo>
                  <a:pt x="0" y="3360"/>
                </a:lnTo>
                <a:lnTo>
                  <a:pt x="60493" y="103511"/>
                </a:lnTo>
                <a:lnTo>
                  <a:pt x="68300" y="105439"/>
                </a:lnTo>
                <a:lnTo>
                  <a:pt x="80307" y="98186"/>
                </a:lnTo>
                <a:lnTo>
                  <a:pt x="82235" y="90379"/>
                </a:lnTo>
                <a:lnTo>
                  <a:pt x="57286" y="49074"/>
                </a:lnTo>
                <a:lnTo>
                  <a:pt x="16047" y="26581"/>
                </a:lnTo>
                <a:lnTo>
                  <a:pt x="28210" y="4282"/>
                </a:lnTo>
                <a:lnTo>
                  <a:pt x="121489" y="4282"/>
                </a:lnTo>
                <a:lnTo>
                  <a:pt x="116954" y="0"/>
                </a:lnTo>
                <a:close/>
              </a:path>
              <a:path w="844550" h="471805">
                <a:moveTo>
                  <a:pt x="28210" y="4282"/>
                </a:moveTo>
                <a:lnTo>
                  <a:pt x="16047" y="26581"/>
                </a:lnTo>
                <a:lnTo>
                  <a:pt x="57286" y="49074"/>
                </a:lnTo>
                <a:lnTo>
                  <a:pt x="44632" y="28125"/>
                </a:lnTo>
                <a:lnTo>
                  <a:pt x="22491" y="28125"/>
                </a:lnTo>
                <a:lnTo>
                  <a:pt x="32998" y="8864"/>
                </a:lnTo>
                <a:lnTo>
                  <a:pt x="36611" y="8864"/>
                </a:lnTo>
                <a:lnTo>
                  <a:pt x="28210" y="4282"/>
                </a:lnTo>
                <a:close/>
              </a:path>
              <a:path w="844550" h="471805">
                <a:moveTo>
                  <a:pt x="32998" y="8864"/>
                </a:moveTo>
                <a:lnTo>
                  <a:pt x="22491" y="28125"/>
                </a:lnTo>
                <a:lnTo>
                  <a:pt x="44254" y="27500"/>
                </a:lnTo>
                <a:lnTo>
                  <a:pt x="32998" y="8864"/>
                </a:lnTo>
                <a:close/>
              </a:path>
              <a:path w="844550" h="471805">
                <a:moveTo>
                  <a:pt x="44254" y="27500"/>
                </a:moveTo>
                <a:lnTo>
                  <a:pt x="22491" y="28125"/>
                </a:lnTo>
                <a:lnTo>
                  <a:pt x="44632" y="28125"/>
                </a:lnTo>
                <a:lnTo>
                  <a:pt x="44254" y="27500"/>
                </a:lnTo>
                <a:close/>
              </a:path>
              <a:path w="844550" h="471805">
                <a:moveTo>
                  <a:pt x="36611" y="8864"/>
                </a:moveTo>
                <a:lnTo>
                  <a:pt x="32998" y="8864"/>
                </a:lnTo>
                <a:lnTo>
                  <a:pt x="44254" y="27500"/>
                </a:lnTo>
                <a:lnTo>
                  <a:pt x="69448" y="26775"/>
                </a:lnTo>
                <a:lnTo>
                  <a:pt x="36611" y="8864"/>
                </a:lnTo>
                <a:close/>
              </a:path>
              <a:path w="844550" h="471805">
                <a:moveTo>
                  <a:pt x="121489" y="4282"/>
                </a:moveTo>
                <a:lnTo>
                  <a:pt x="28210" y="4282"/>
                </a:lnTo>
                <a:lnTo>
                  <a:pt x="69448" y="26775"/>
                </a:lnTo>
                <a:lnTo>
                  <a:pt x="117683" y="25389"/>
                </a:lnTo>
                <a:lnTo>
                  <a:pt x="123203" y="19542"/>
                </a:lnTo>
                <a:lnTo>
                  <a:pt x="122801" y="5520"/>
                </a:lnTo>
                <a:lnTo>
                  <a:pt x="121489" y="4282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807754" y="2906267"/>
            <a:ext cx="72009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85" dirty="0">
                <a:latin typeface="Arial"/>
                <a:cs typeface="Arial"/>
              </a:rPr>
              <a:t>o</a:t>
            </a:r>
            <a:r>
              <a:rPr sz="2000" spc="-80" dirty="0">
                <a:latin typeface="Arial"/>
                <a:cs typeface="Arial"/>
              </a:rPr>
              <a:t>u</a:t>
            </a:r>
            <a:r>
              <a:rPr sz="2000" spc="100" dirty="0">
                <a:latin typeface="Arial"/>
                <a:cs typeface="Arial"/>
              </a:rPr>
              <a:t>t</a:t>
            </a:r>
            <a:r>
              <a:rPr sz="2000" spc="-80" dirty="0">
                <a:latin typeface="Arial"/>
                <a:cs typeface="Arial"/>
              </a:rPr>
              <a:t>pu</a:t>
            </a:r>
            <a:r>
              <a:rPr sz="2000" spc="100" dirty="0">
                <a:latin typeface="Arial"/>
                <a:cs typeface="Arial"/>
              </a:rPr>
              <a:t>t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52628" y="2906267"/>
            <a:ext cx="106489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680" marR="5080" indent="-94615">
              <a:lnSpc>
                <a:spcPct val="100000"/>
              </a:lnSpc>
              <a:spcBef>
                <a:spcPts val="100"/>
              </a:spcBef>
            </a:pPr>
            <a:r>
              <a:rPr sz="2000" spc="-80" dirty="0">
                <a:latin typeface="Arial"/>
                <a:cs typeface="Arial"/>
              </a:rPr>
              <a:t>p</a:t>
            </a:r>
            <a:r>
              <a:rPr sz="2000" spc="-15" dirty="0">
                <a:latin typeface="Arial"/>
                <a:cs typeface="Arial"/>
              </a:rPr>
              <a:t>r</a:t>
            </a:r>
            <a:r>
              <a:rPr sz="2000" spc="-130" dirty="0">
                <a:latin typeface="Arial"/>
                <a:cs typeface="Arial"/>
              </a:rPr>
              <a:t>e</a:t>
            </a:r>
            <a:r>
              <a:rPr sz="2000" spc="-80" dirty="0">
                <a:latin typeface="Arial"/>
                <a:cs typeface="Arial"/>
              </a:rPr>
              <a:t>d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spc="-40" dirty="0">
                <a:latin typeface="Arial"/>
                <a:cs typeface="Arial"/>
              </a:rPr>
              <a:t>c</a:t>
            </a:r>
            <a:r>
              <a:rPr sz="2000" spc="-20" dirty="0">
                <a:latin typeface="Arial"/>
                <a:cs typeface="Arial"/>
              </a:rPr>
              <a:t>t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spc="-80" dirty="0">
                <a:latin typeface="Arial"/>
                <a:cs typeface="Arial"/>
              </a:rPr>
              <a:t>o</a:t>
            </a:r>
            <a:r>
              <a:rPr sz="2000" spc="-50" dirty="0">
                <a:latin typeface="Arial"/>
                <a:cs typeface="Arial"/>
              </a:rPr>
              <a:t>n  </a:t>
            </a:r>
            <a:r>
              <a:rPr sz="2000" spc="-45" dirty="0">
                <a:latin typeface="Arial"/>
                <a:cs typeface="Arial"/>
              </a:rPr>
              <a:t>function</a:t>
            </a:r>
            <a:endParaRPr sz="2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528755" y="2906267"/>
            <a:ext cx="56007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45" dirty="0">
                <a:latin typeface="Arial"/>
                <a:cs typeface="Arial"/>
              </a:rPr>
              <a:t>in</a:t>
            </a:r>
            <a:r>
              <a:rPr sz="2000" spc="-80" dirty="0">
                <a:latin typeface="Arial"/>
                <a:cs typeface="Arial"/>
              </a:rPr>
              <a:t>pu</a:t>
            </a:r>
            <a:r>
              <a:rPr sz="2000" spc="100" dirty="0">
                <a:latin typeface="Arial"/>
                <a:cs typeface="Arial"/>
              </a:rPr>
              <a:t>t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7899121" y="4807742"/>
            <a:ext cx="3902075" cy="893444"/>
            <a:chOff x="7899121" y="4807742"/>
            <a:chExt cx="3902075" cy="893444"/>
          </a:xfrm>
        </p:grpSpPr>
        <p:sp>
          <p:nvSpPr>
            <p:cNvPr id="12" name="object 12"/>
            <p:cNvSpPr/>
            <p:nvPr/>
          </p:nvSpPr>
          <p:spPr>
            <a:xfrm>
              <a:off x="7905471" y="4814092"/>
              <a:ext cx="3889375" cy="880744"/>
            </a:xfrm>
            <a:custGeom>
              <a:avLst/>
              <a:gdLst/>
              <a:ahLst/>
              <a:cxnLst/>
              <a:rect l="l" t="t" r="r" b="b"/>
              <a:pathLst>
                <a:path w="3889375" h="880745">
                  <a:moveTo>
                    <a:pt x="3742315" y="0"/>
                  </a:moveTo>
                  <a:lnTo>
                    <a:pt x="146776" y="0"/>
                  </a:lnTo>
                  <a:lnTo>
                    <a:pt x="100383" y="7482"/>
                  </a:lnTo>
                  <a:lnTo>
                    <a:pt x="60091" y="28319"/>
                  </a:lnTo>
                  <a:lnTo>
                    <a:pt x="28319" y="60091"/>
                  </a:lnTo>
                  <a:lnTo>
                    <a:pt x="7482" y="100383"/>
                  </a:lnTo>
                  <a:lnTo>
                    <a:pt x="0" y="146776"/>
                  </a:lnTo>
                  <a:lnTo>
                    <a:pt x="0" y="733873"/>
                  </a:lnTo>
                  <a:lnTo>
                    <a:pt x="7482" y="780266"/>
                  </a:lnTo>
                  <a:lnTo>
                    <a:pt x="28319" y="820558"/>
                  </a:lnTo>
                  <a:lnTo>
                    <a:pt x="60091" y="852331"/>
                  </a:lnTo>
                  <a:lnTo>
                    <a:pt x="100383" y="873168"/>
                  </a:lnTo>
                  <a:lnTo>
                    <a:pt x="146776" y="880651"/>
                  </a:lnTo>
                  <a:lnTo>
                    <a:pt x="3742315" y="880651"/>
                  </a:lnTo>
                  <a:lnTo>
                    <a:pt x="3788708" y="873168"/>
                  </a:lnTo>
                  <a:lnTo>
                    <a:pt x="3829000" y="852331"/>
                  </a:lnTo>
                  <a:lnTo>
                    <a:pt x="3860773" y="820558"/>
                  </a:lnTo>
                  <a:lnTo>
                    <a:pt x="3881610" y="780266"/>
                  </a:lnTo>
                  <a:lnTo>
                    <a:pt x="3889093" y="733873"/>
                  </a:lnTo>
                  <a:lnTo>
                    <a:pt x="3889093" y="146776"/>
                  </a:lnTo>
                  <a:lnTo>
                    <a:pt x="3881610" y="100383"/>
                  </a:lnTo>
                  <a:lnTo>
                    <a:pt x="3860773" y="60091"/>
                  </a:lnTo>
                  <a:lnTo>
                    <a:pt x="3829000" y="28319"/>
                  </a:lnTo>
                  <a:lnTo>
                    <a:pt x="3788708" y="7482"/>
                  </a:lnTo>
                  <a:lnTo>
                    <a:pt x="3742315" y="0"/>
                  </a:lnTo>
                  <a:close/>
                </a:path>
              </a:pathLst>
            </a:custGeom>
            <a:solidFill>
              <a:srgbClr val="DAE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7905471" y="4814092"/>
              <a:ext cx="3889375" cy="880744"/>
            </a:xfrm>
            <a:custGeom>
              <a:avLst/>
              <a:gdLst/>
              <a:ahLst/>
              <a:cxnLst/>
              <a:rect l="l" t="t" r="r" b="b"/>
              <a:pathLst>
                <a:path w="3889375" h="880745">
                  <a:moveTo>
                    <a:pt x="0" y="146777"/>
                  </a:moveTo>
                  <a:lnTo>
                    <a:pt x="7482" y="100384"/>
                  </a:lnTo>
                  <a:lnTo>
                    <a:pt x="28319" y="60092"/>
                  </a:lnTo>
                  <a:lnTo>
                    <a:pt x="60092" y="28319"/>
                  </a:lnTo>
                  <a:lnTo>
                    <a:pt x="100383" y="7482"/>
                  </a:lnTo>
                  <a:lnTo>
                    <a:pt x="146776" y="0"/>
                  </a:lnTo>
                  <a:lnTo>
                    <a:pt x="3742316" y="0"/>
                  </a:lnTo>
                  <a:lnTo>
                    <a:pt x="3788709" y="7482"/>
                  </a:lnTo>
                  <a:lnTo>
                    <a:pt x="3829000" y="28319"/>
                  </a:lnTo>
                  <a:lnTo>
                    <a:pt x="3860773" y="60092"/>
                  </a:lnTo>
                  <a:lnTo>
                    <a:pt x="3881610" y="100384"/>
                  </a:lnTo>
                  <a:lnTo>
                    <a:pt x="3889093" y="146777"/>
                  </a:lnTo>
                  <a:lnTo>
                    <a:pt x="3889093" y="733873"/>
                  </a:lnTo>
                  <a:lnTo>
                    <a:pt x="3881610" y="780266"/>
                  </a:lnTo>
                  <a:lnTo>
                    <a:pt x="3860773" y="820558"/>
                  </a:lnTo>
                  <a:lnTo>
                    <a:pt x="3829000" y="852331"/>
                  </a:lnTo>
                  <a:lnTo>
                    <a:pt x="3788709" y="873168"/>
                  </a:lnTo>
                  <a:lnTo>
                    <a:pt x="3742316" y="880651"/>
                  </a:lnTo>
                  <a:lnTo>
                    <a:pt x="146776" y="880651"/>
                  </a:lnTo>
                  <a:lnTo>
                    <a:pt x="100383" y="873168"/>
                  </a:lnTo>
                  <a:lnTo>
                    <a:pt x="60092" y="852331"/>
                  </a:lnTo>
                  <a:lnTo>
                    <a:pt x="28319" y="820558"/>
                  </a:lnTo>
                  <a:lnTo>
                    <a:pt x="7482" y="780266"/>
                  </a:lnTo>
                  <a:lnTo>
                    <a:pt x="0" y="733873"/>
                  </a:lnTo>
                  <a:lnTo>
                    <a:pt x="0" y="146777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8544139" y="4955540"/>
            <a:ext cx="2613025" cy="565150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678815" marR="5080" indent="-666750">
              <a:lnSpc>
                <a:spcPts val="2090"/>
              </a:lnSpc>
              <a:spcBef>
                <a:spcPts val="225"/>
              </a:spcBef>
            </a:pPr>
            <a:r>
              <a:rPr sz="1800" spc="-45" dirty="0">
                <a:solidFill>
                  <a:srgbClr val="FF0000"/>
                </a:solidFill>
                <a:latin typeface="Arial"/>
                <a:cs typeface="Arial"/>
              </a:rPr>
              <a:t>i.i.d. </a:t>
            </a:r>
            <a:r>
              <a:rPr sz="1800" spc="-120" dirty="0">
                <a:solidFill>
                  <a:srgbClr val="FF0000"/>
                </a:solidFill>
                <a:latin typeface="Arial"/>
                <a:cs typeface="Arial"/>
              </a:rPr>
              <a:t>samples </a:t>
            </a:r>
            <a:r>
              <a:rPr sz="1800" spc="-30" dirty="0">
                <a:solidFill>
                  <a:srgbClr val="FF0000"/>
                </a:solidFill>
                <a:latin typeface="Arial"/>
                <a:cs typeface="Arial"/>
              </a:rPr>
              <a:t>from </a:t>
            </a:r>
            <a:r>
              <a:rPr sz="1800" spc="-35" dirty="0">
                <a:solidFill>
                  <a:srgbClr val="FF0000"/>
                </a:solidFill>
                <a:latin typeface="Arial"/>
                <a:cs typeface="Arial"/>
              </a:rPr>
              <a:t>the</a:t>
            </a:r>
            <a:r>
              <a:rPr sz="1800" spc="-20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1800" spc="-140" dirty="0">
                <a:solidFill>
                  <a:srgbClr val="FF0000"/>
                </a:solidFill>
                <a:latin typeface="Arial"/>
                <a:cs typeface="Arial"/>
              </a:rPr>
              <a:t>same  </a:t>
            </a:r>
            <a:r>
              <a:rPr sz="1800" spc="-35" dirty="0">
                <a:solidFill>
                  <a:srgbClr val="FF0000"/>
                </a:solidFill>
                <a:latin typeface="Arial"/>
                <a:cs typeface="Arial"/>
              </a:rPr>
              <a:t>distribution</a:t>
            </a:r>
            <a:r>
              <a:rPr sz="1800" spc="-9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1800" spc="-210" dirty="0">
                <a:solidFill>
                  <a:srgbClr val="FF0000"/>
                </a:solidFill>
                <a:latin typeface="Arial"/>
                <a:cs typeface="Arial"/>
              </a:rPr>
              <a:t>D</a:t>
            </a:r>
            <a:endParaRPr sz="1800">
              <a:latin typeface="Arial"/>
              <a:cs typeface="Arial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5509488" y="4548822"/>
            <a:ext cx="2402840" cy="1207770"/>
          </a:xfrm>
          <a:custGeom>
            <a:avLst/>
            <a:gdLst/>
            <a:ahLst/>
            <a:cxnLst/>
            <a:rect l="l" t="t" r="r" b="b"/>
            <a:pathLst>
              <a:path w="2402840" h="1207770">
                <a:moveTo>
                  <a:pt x="2402522" y="694715"/>
                </a:moveTo>
                <a:lnTo>
                  <a:pt x="1289608" y="26289"/>
                </a:lnTo>
                <a:lnTo>
                  <a:pt x="1337856" y="26898"/>
                </a:lnTo>
                <a:lnTo>
                  <a:pt x="1343621" y="21285"/>
                </a:lnTo>
                <a:lnTo>
                  <a:pt x="1343799" y="7264"/>
                </a:lnTo>
                <a:lnTo>
                  <a:pt x="1338757" y="2095"/>
                </a:lnTo>
                <a:lnTo>
                  <a:pt x="1338186" y="1498"/>
                </a:lnTo>
                <a:lnTo>
                  <a:pt x="1221193" y="0"/>
                </a:lnTo>
                <a:lnTo>
                  <a:pt x="1277480" y="102577"/>
                </a:lnTo>
                <a:lnTo>
                  <a:pt x="1285201" y="104825"/>
                </a:lnTo>
                <a:lnTo>
                  <a:pt x="1297495" y="98082"/>
                </a:lnTo>
                <a:lnTo>
                  <a:pt x="1299743" y="90360"/>
                </a:lnTo>
                <a:lnTo>
                  <a:pt x="1276527" y="48056"/>
                </a:lnTo>
                <a:lnTo>
                  <a:pt x="2361031" y="699427"/>
                </a:lnTo>
                <a:lnTo>
                  <a:pt x="68453" y="1142911"/>
                </a:lnTo>
                <a:lnTo>
                  <a:pt x="104762" y="1111123"/>
                </a:lnTo>
                <a:lnTo>
                  <a:pt x="105283" y="1103096"/>
                </a:lnTo>
                <a:lnTo>
                  <a:pt x="96050" y="1092542"/>
                </a:lnTo>
                <a:lnTo>
                  <a:pt x="88023" y="1092009"/>
                </a:lnTo>
                <a:lnTo>
                  <a:pt x="0" y="1169085"/>
                </a:lnTo>
                <a:lnTo>
                  <a:pt x="110413" y="1207770"/>
                </a:lnTo>
                <a:lnTo>
                  <a:pt x="117665" y="1204290"/>
                </a:lnTo>
                <a:lnTo>
                  <a:pt x="122301" y="1191044"/>
                </a:lnTo>
                <a:lnTo>
                  <a:pt x="118821" y="1183805"/>
                </a:lnTo>
                <a:lnTo>
                  <a:pt x="98742" y="1176769"/>
                </a:lnTo>
                <a:lnTo>
                  <a:pt x="73279" y="1167853"/>
                </a:lnTo>
                <a:lnTo>
                  <a:pt x="2398395" y="718070"/>
                </a:lnTo>
                <a:lnTo>
                  <a:pt x="2395982" y="705599"/>
                </a:lnTo>
                <a:lnTo>
                  <a:pt x="2402522" y="694715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512848" y="5470395"/>
            <a:ext cx="4930775" cy="4597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325"/>
              </a:lnSpc>
            </a:pPr>
            <a:r>
              <a:rPr sz="2800" dirty="0">
                <a:latin typeface="Arial"/>
                <a:cs typeface="Arial"/>
              </a:rPr>
              <a:t>• </a:t>
            </a:r>
            <a:r>
              <a:rPr sz="2800" spc="-190" dirty="0">
                <a:latin typeface="Arial"/>
                <a:cs typeface="Arial"/>
              </a:rPr>
              <a:t>such </a:t>
            </a:r>
            <a:r>
              <a:rPr sz="2800" spc="-25" dirty="0">
                <a:latin typeface="Arial"/>
                <a:cs typeface="Arial"/>
              </a:rPr>
              <a:t>that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f </a:t>
            </a:r>
            <a:r>
              <a:rPr sz="2800" spc="-170" dirty="0">
                <a:latin typeface="Arial"/>
                <a:cs typeface="Arial"/>
              </a:rPr>
              <a:t>is </a:t>
            </a:r>
            <a:r>
              <a:rPr sz="2800" spc="-85" dirty="0">
                <a:latin typeface="Arial"/>
                <a:cs typeface="Arial"/>
              </a:rPr>
              <a:t>correct </a:t>
            </a:r>
            <a:r>
              <a:rPr sz="2800" spc="-100" dirty="0">
                <a:latin typeface="Arial"/>
                <a:cs typeface="Arial"/>
              </a:rPr>
              <a:t>on </a:t>
            </a:r>
            <a:r>
              <a:rPr sz="2800" spc="-70" dirty="0">
                <a:latin typeface="Arial"/>
                <a:cs typeface="Arial"/>
              </a:rPr>
              <a:t>test</a:t>
            </a:r>
            <a:r>
              <a:rPr sz="2800" spc="-385" dirty="0">
                <a:latin typeface="Arial"/>
                <a:cs typeface="Arial"/>
              </a:rPr>
              <a:t> </a:t>
            </a:r>
            <a:r>
              <a:rPr sz="2800" spc="-135" dirty="0">
                <a:latin typeface="Arial"/>
                <a:cs typeface="Arial"/>
              </a:rPr>
              <a:t>data</a:t>
            </a:r>
            <a:endParaRPr sz="28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8739" y="6548191"/>
            <a:ext cx="1843405" cy="273685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600" spc="-60" dirty="0">
                <a:latin typeface="Arial"/>
                <a:cs typeface="Arial"/>
              </a:rPr>
              <a:t>Credit: </a:t>
            </a:r>
            <a:r>
              <a:rPr sz="1600" spc="-110" dirty="0">
                <a:latin typeface="Arial"/>
                <a:cs typeface="Arial"/>
              </a:rPr>
              <a:t>Lazebnik,</a:t>
            </a:r>
            <a:r>
              <a:rPr sz="1600" spc="-150" dirty="0">
                <a:latin typeface="Arial"/>
                <a:cs typeface="Arial"/>
              </a:rPr>
              <a:t> </a:t>
            </a:r>
            <a:r>
              <a:rPr sz="1600" spc="-114" dirty="0">
                <a:latin typeface="Arial"/>
                <a:cs typeface="Arial"/>
              </a:rPr>
              <a:t>Liang</a:t>
            </a:r>
            <a:endParaRPr sz="16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398365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863034" y="2559361"/>
            <a:ext cx="7294824" cy="521297"/>
          </a:xfrm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 marR="3396615" algn="ctr">
              <a:lnSpc>
                <a:spcPts val="3790"/>
              </a:lnSpc>
              <a:spcBef>
                <a:spcPts val="265"/>
              </a:spcBef>
            </a:pPr>
            <a:r>
              <a:rPr lang="en-US" sz="4000" spc="-90" dirty="0">
                <a:latin typeface="Arial"/>
                <a:cs typeface="Arial"/>
              </a:rPr>
              <a:t>Any Question ?</a:t>
            </a:r>
            <a:endParaRPr sz="4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52395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lecture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FAEFD-9D02-544D-BCC8-219191577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  <a:p>
            <a:endParaRPr lang="en-US" dirty="0"/>
          </a:p>
          <a:p>
            <a:r>
              <a:rPr lang="en-US" dirty="0"/>
              <a:t>Supervised Learning Pipeline</a:t>
            </a:r>
          </a:p>
          <a:p>
            <a:pPr lvl="1"/>
            <a:r>
              <a:rPr lang="en-US" dirty="0"/>
              <a:t>Features</a:t>
            </a:r>
          </a:p>
          <a:p>
            <a:pPr lvl="1"/>
            <a:r>
              <a:rPr lang="en-US" dirty="0"/>
              <a:t>Hypothesis Space</a:t>
            </a:r>
          </a:p>
          <a:p>
            <a:pPr lvl="1"/>
            <a:r>
              <a:rPr lang="en-US" dirty="0"/>
              <a:t>Characteristics of Data Sets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96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>
            <a:normAutofit/>
          </a:bodyPr>
          <a:lstStyle/>
          <a:p>
            <a:pPr algn="ctr"/>
            <a:br>
              <a:rPr lang="en-US" dirty="0"/>
            </a:br>
            <a:r>
              <a:rPr lang="en-US" dirty="0"/>
              <a:t>What is machine learning?</a:t>
            </a:r>
          </a:p>
        </p:txBody>
      </p:sp>
    </p:spTree>
    <p:extLst>
      <p:ext uri="{BB962C8B-B14F-4D97-AF65-F5344CB8AC3E}">
        <p14:creationId xmlns:p14="http://schemas.microsoft.com/office/powerpoint/2010/main" val="650495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, circle&#10;&#10;Description automatically generated">
            <a:extLst>
              <a:ext uri="{FF2B5EF4-FFF2-40B4-BE49-F238E27FC236}">
                <a16:creationId xmlns:a16="http://schemas.microsoft.com/office/drawing/2014/main" id="{343BDA74-38D2-6A4E-A7EA-75DDAA7B2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028" y="851079"/>
            <a:ext cx="8577943" cy="445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303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, circle&#10;&#10;Description automatically generated">
            <a:extLst>
              <a:ext uri="{FF2B5EF4-FFF2-40B4-BE49-F238E27FC236}">
                <a16:creationId xmlns:a16="http://schemas.microsoft.com/office/drawing/2014/main" id="{343BDA74-38D2-6A4E-A7EA-75DDAA7B2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028" y="851079"/>
            <a:ext cx="8577943" cy="4459972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7A39CCDC-194D-204A-BE59-1B3E6A64BCBB}"/>
              </a:ext>
            </a:extLst>
          </p:cNvPr>
          <p:cNvSpPr/>
          <p:nvPr/>
        </p:nvSpPr>
        <p:spPr>
          <a:xfrm>
            <a:off x="3021329" y="1913845"/>
            <a:ext cx="6149340" cy="2612435"/>
          </a:xfrm>
          <a:prstGeom prst="ellipse">
            <a:avLst/>
          </a:prstGeom>
          <a:noFill/>
          <a:ln w="476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FDC963-C2BC-9B4C-923E-8E970047CEA1}"/>
              </a:ext>
            </a:extLst>
          </p:cNvPr>
          <p:cNvSpPr txBox="1"/>
          <p:nvPr/>
        </p:nvSpPr>
        <p:spPr>
          <a:xfrm>
            <a:off x="4803271" y="2168790"/>
            <a:ext cx="22878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0033CC"/>
                </a:solidFill>
                <a:latin typeface="Trebuchet MS" charset="0"/>
                <a:ea typeface="Trebuchet MS" charset="0"/>
                <a:cs typeface="Trebuchet MS" charset="0"/>
              </a:rPr>
              <a:t>Machine</a:t>
            </a:r>
            <a:r>
              <a:rPr lang="zh-CN" altLang="en-US" sz="2000" b="1" dirty="0">
                <a:solidFill>
                  <a:srgbClr val="0033CC"/>
                </a:solidFill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2000" b="1" dirty="0">
                <a:solidFill>
                  <a:srgbClr val="0033CC"/>
                </a:solidFill>
                <a:latin typeface="Trebuchet MS" charset="0"/>
                <a:ea typeface="Trebuchet MS" charset="0"/>
                <a:cs typeface="Trebuchet MS" charset="0"/>
              </a:rPr>
              <a:t>Learning</a:t>
            </a:r>
            <a:endParaRPr lang="en-US" sz="2000" b="1" dirty="0">
              <a:solidFill>
                <a:srgbClr val="0033CC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027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, circle&#10;&#10;Description automatically generated">
            <a:extLst>
              <a:ext uri="{FF2B5EF4-FFF2-40B4-BE49-F238E27FC236}">
                <a16:creationId xmlns:a16="http://schemas.microsoft.com/office/drawing/2014/main" id="{343BDA74-38D2-6A4E-A7EA-75DDAA7B2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028" y="851079"/>
            <a:ext cx="8577943" cy="4459972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7A39CCDC-194D-204A-BE59-1B3E6A64BCBB}"/>
              </a:ext>
            </a:extLst>
          </p:cNvPr>
          <p:cNvSpPr/>
          <p:nvPr/>
        </p:nvSpPr>
        <p:spPr>
          <a:xfrm>
            <a:off x="3021329" y="1913845"/>
            <a:ext cx="6149340" cy="2612435"/>
          </a:xfrm>
          <a:prstGeom prst="ellipse">
            <a:avLst/>
          </a:prstGeom>
          <a:noFill/>
          <a:ln w="476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FDC963-C2BC-9B4C-923E-8E970047CEA1}"/>
              </a:ext>
            </a:extLst>
          </p:cNvPr>
          <p:cNvSpPr txBox="1"/>
          <p:nvPr/>
        </p:nvSpPr>
        <p:spPr>
          <a:xfrm>
            <a:off x="4803271" y="2168790"/>
            <a:ext cx="22878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0033CC"/>
                </a:solidFill>
                <a:latin typeface="Trebuchet MS" charset="0"/>
                <a:ea typeface="Trebuchet MS" charset="0"/>
                <a:cs typeface="Trebuchet MS" charset="0"/>
              </a:rPr>
              <a:t>Machine</a:t>
            </a:r>
            <a:r>
              <a:rPr lang="zh-CN" altLang="en-US" sz="2000" b="1" dirty="0">
                <a:solidFill>
                  <a:srgbClr val="0033CC"/>
                </a:solidFill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2000" b="1" dirty="0">
                <a:solidFill>
                  <a:srgbClr val="0033CC"/>
                </a:solidFill>
                <a:latin typeface="Trebuchet MS" charset="0"/>
                <a:ea typeface="Trebuchet MS" charset="0"/>
                <a:cs typeface="Trebuchet MS" charset="0"/>
              </a:rPr>
              <a:t>Learning</a:t>
            </a:r>
            <a:endParaRPr lang="en-US" sz="2000" b="1" dirty="0">
              <a:solidFill>
                <a:srgbClr val="0033CC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E77D702-2187-3247-B27E-FCB459EFBA94}"/>
              </a:ext>
            </a:extLst>
          </p:cNvPr>
          <p:cNvSpPr/>
          <p:nvPr/>
        </p:nvSpPr>
        <p:spPr>
          <a:xfrm>
            <a:off x="3923161" y="2855595"/>
            <a:ext cx="4508368" cy="1146810"/>
          </a:xfrm>
          <a:prstGeom prst="ellipse">
            <a:avLst/>
          </a:prstGeom>
          <a:noFill/>
          <a:ln w="476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B9D179-6E7F-CF44-9EF1-1891CDD59C97}"/>
              </a:ext>
            </a:extLst>
          </p:cNvPr>
          <p:cNvSpPr txBox="1"/>
          <p:nvPr/>
        </p:nvSpPr>
        <p:spPr>
          <a:xfrm>
            <a:off x="5140451" y="3028890"/>
            <a:ext cx="19111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Trebuchet MS" charset="0"/>
                <a:ea typeface="Trebuchet MS" charset="0"/>
                <a:cs typeface="Trebuchet MS" charset="0"/>
              </a:rPr>
              <a:t>Deep Learning</a:t>
            </a:r>
            <a:endParaRPr lang="en-US" sz="2000" b="1" dirty="0">
              <a:solidFill>
                <a:srgbClr val="C00000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7288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64637"/>
            <a:ext cx="10972800" cy="1143000"/>
          </a:xfrm>
        </p:spPr>
        <p:txBody>
          <a:bodyPr/>
          <a:lstStyle/>
          <a:p>
            <a:r>
              <a:rPr lang="en-US" sz="3733" dirty="0"/>
              <a:t>What is Machine Learning?</a:t>
            </a:r>
          </a:p>
        </p:txBody>
      </p:sp>
      <p:sp>
        <p:nvSpPr>
          <p:cNvPr id="171011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993643" y="1412776"/>
            <a:ext cx="10286933" cy="4440493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sz="2400" dirty="0"/>
              <a:t>It is very hard to write programs that solve problems like recognizing a three-dimensional object from a novel viewpoint in new lighting conditions in a cluttered scene.</a:t>
            </a:r>
          </a:p>
          <a:p>
            <a:pPr lvl="1">
              <a:lnSpc>
                <a:spcPct val="80000"/>
              </a:lnSpc>
            </a:pPr>
            <a:r>
              <a:rPr lang="en-US" dirty="0">
                <a:solidFill>
                  <a:srgbClr val="0070C0"/>
                </a:solidFill>
              </a:rPr>
              <a:t>We don</a:t>
            </a:r>
            <a:r>
              <a:rPr lang="ja-JP" altLang="en-US" dirty="0">
                <a:solidFill>
                  <a:srgbClr val="0070C0"/>
                </a:solidFill>
                <a:latin typeface="Arial"/>
              </a:rPr>
              <a:t>’</a:t>
            </a:r>
            <a:r>
              <a:rPr lang="en-US" dirty="0">
                <a:solidFill>
                  <a:srgbClr val="0070C0"/>
                </a:solidFill>
              </a:rPr>
              <a:t>t know what program to write because we don</a:t>
            </a:r>
            <a:r>
              <a:rPr lang="ja-JP" altLang="en-US" dirty="0">
                <a:solidFill>
                  <a:srgbClr val="0070C0"/>
                </a:solidFill>
                <a:latin typeface="Arial"/>
              </a:rPr>
              <a:t>’</a:t>
            </a:r>
            <a:r>
              <a:rPr lang="en-US" dirty="0">
                <a:solidFill>
                  <a:srgbClr val="0070C0"/>
                </a:solidFill>
              </a:rPr>
              <a:t>t know how its done in our brain.</a:t>
            </a:r>
          </a:p>
          <a:p>
            <a:pPr lvl="1">
              <a:lnSpc>
                <a:spcPct val="80000"/>
              </a:lnSpc>
            </a:pPr>
            <a:r>
              <a:rPr lang="en-US" dirty="0">
                <a:solidFill>
                  <a:srgbClr val="0070C0"/>
                </a:solidFill>
              </a:rPr>
              <a:t>Even if we had a good idea about how to do it, the program might be horrendously complicated.</a:t>
            </a:r>
          </a:p>
          <a:p>
            <a:pPr lvl="1"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sz="2400" dirty="0"/>
              <a:t>It is hard to write a program to compute the probability that a credit card transaction is fraudulent.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 </a:t>
            </a:r>
            <a:r>
              <a:rPr lang="en-US" dirty="0">
                <a:solidFill>
                  <a:srgbClr val="0070C0"/>
                </a:solidFill>
              </a:rPr>
              <a:t>There may not be any rules that are both simple and reliable. We need to combine a very large number of weak rules.</a:t>
            </a:r>
          </a:p>
          <a:p>
            <a:pPr lvl="1">
              <a:lnSpc>
                <a:spcPct val="80000"/>
              </a:lnSpc>
            </a:pPr>
            <a:r>
              <a:rPr lang="en-US" dirty="0">
                <a:solidFill>
                  <a:srgbClr val="0070C0"/>
                </a:solidFill>
              </a:rPr>
              <a:t>Fraud is a moving target. The program needs to keep changing.</a:t>
            </a:r>
          </a:p>
          <a:p>
            <a:pPr>
              <a:lnSpc>
                <a:spcPct val="8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222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98439"/>
            <a:ext cx="10972800" cy="1143000"/>
          </a:xfrm>
        </p:spPr>
        <p:txBody>
          <a:bodyPr/>
          <a:lstStyle/>
          <a:p>
            <a:r>
              <a:rPr lang="en-US" sz="3733" dirty="0"/>
              <a:t>The Machine Learning Approach</a:t>
            </a:r>
          </a:p>
        </p:txBody>
      </p:sp>
      <p:sp>
        <p:nvSpPr>
          <p:cNvPr id="171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34433" y="1340768"/>
            <a:ext cx="11582400" cy="52578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sz="2667" dirty="0"/>
              <a:t>Instead of writing a program by hand for each specific task, we collect lots of examples that specify the correct output for a given input.</a:t>
            </a:r>
          </a:p>
          <a:p>
            <a:pPr>
              <a:lnSpc>
                <a:spcPct val="80000"/>
              </a:lnSpc>
            </a:pPr>
            <a:r>
              <a:rPr lang="en-US" sz="2667" dirty="0"/>
              <a:t>A machine learning algorithm then takes these examples and produces a program that does the job.</a:t>
            </a:r>
          </a:p>
          <a:p>
            <a:pPr lvl="1">
              <a:lnSpc>
                <a:spcPct val="80000"/>
              </a:lnSpc>
            </a:pPr>
            <a:r>
              <a:rPr lang="en-US" sz="2667" dirty="0">
                <a:solidFill>
                  <a:srgbClr val="0070C0"/>
                </a:solidFill>
              </a:rPr>
              <a:t>The program produced by the learning algorithm  may look very different from a typical hand-written program. It may contain millions of numbers.</a:t>
            </a:r>
          </a:p>
          <a:p>
            <a:pPr lvl="1">
              <a:lnSpc>
                <a:spcPct val="80000"/>
              </a:lnSpc>
            </a:pPr>
            <a:r>
              <a:rPr lang="en-US" sz="2667" dirty="0">
                <a:solidFill>
                  <a:srgbClr val="0070C0"/>
                </a:solidFill>
              </a:rPr>
              <a:t>If we do it right, the program works for new cases as well as the ones we trained it on.</a:t>
            </a:r>
          </a:p>
          <a:p>
            <a:pPr lvl="1">
              <a:lnSpc>
                <a:spcPct val="80000"/>
              </a:lnSpc>
            </a:pPr>
            <a:r>
              <a:rPr lang="en-US" sz="2667" dirty="0">
                <a:solidFill>
                  <a:srgbClr val="0070C0"/>
                </a:solidFill>
              </a:rPr>
              <a:t>If the data changes the program can change too by training on the new data.</a:t>
            </a:r>
          </a:p>
          <a:p>
            <a:pPr>
              <a:lnSpc>
                <a:spcPct val="80000"/>
              </a:lnSpc>
            </a:pPr>
            <a:r>
              <a:rPr lang="en-US" sz="2667" dirty="0"/>
              <a:t>Massive amounts of computation are now cheaper than paying someone to write a task-specific program.</a:t>
            </a:r>
          </a:p>
        </p:txBody>
      </p:sp>
    </p:spTree>
    <p:extLst>
      <p:ext uri="{BB962C8B-B14F-4D97-AF65-F5344CB8AC3E}">
        <p14:creationId xmlns:p14="http://schemas.microsoft.com/office/powerpoint/2010/main" val="1279886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745</TotalTime>
  <Words>960</Words>
  <Application>Microsoft Macintosh PowerPoint</Application>
  <PresentationFormat>Widescreen</PresentationFormat>
  <Paragraphs>167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 Unicode MS</vt:lpstr>
      <vt:lpstr>Arial</vt:lpstr>
      <vt:lpstr>Calibri</vt:lpstr>
      <vt:lpstr>Calibri Light</vt:lpstr>
      <vt:lpstr>Trebuchet MS</vt:lpstr>
      <vt:lpstr>Office Theme</vt:lpstr>
      <vt:lpstr>ECE 884 Deep Learning</vt:lpstr>
      <vt:lpstr>Logistics</vt:lpstr>
      <vt:lpstr>Today’s lecture</vt:lpstr>
      <vt:lpstr> What is machine learning?</vt:lpstr>
      <vt:lpstr>PowerPoint Presentation</vt:lpstr>
      <vt:lpstr>PowerPoint Presentation</vt:lpstr>
      <vt:lpstr>PowerPoint Presentation</vt:lpstr>
      <vt:lpstr>What is Machine Learning?</vt:lpstr>
      <vt:lpstr>The Machine Learning Approach</vt:lpstr>
      <vt:lpstr>Some examples of tasks best solved by learning</vt:lpstr>
      <vt:lpstr>A standard example of machine learning</vt:lpstr>
      <vt:lpstr>It is very hard to say what makes a 2        </vt:lpstr>
      <vt:lpstr>There are many different flavors of machine learning</vt:lpstr>
      <vt:lpstr>Supervised Learning</vt:lpstr>
      <vt:lpstr>Example: Image Classification</vt:lpstr>
      <vt:lpstr>Example: Image Classification</vt:lpstr>
      <vt:lpstr>Supervised Learning Pipeline</vt:lpstr>
      <vt:lpstr>Image Classification Datasets: MNIST</vt:lpstr>
      <vt:lpstr>Image Classification Datasets: CIFAR10</vt:lpstr>
      <vt:lpstr>Image Classification Datasets: ImageNet</vt:lpstr>
      <vt:lpstr>Supervised Learning Formulation</vt:lpstr>
      <vt:lpstr>Supervised Learning Formulation</vt:lpstr>
      <vt:lpstr>Supervised Learning Formulation</vt:lpstr>
      <vt:lpstr>Supervised Learning Formulation</vt:lpstr>
      <vt:lpstr>Supervised Learning Formulation</vt:lpstr>
      <vt:lpstr>Supervised Learning Formulation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 884 Deep Learning Systems</dc:title>
  <dc:creator>Zhang, Mi</dc:creator>
  <cp:lastModifiedBy>Zhang, Mi</cp:lastModifiedBy>
  <cp:revision>160</cp:revision>
  <dcterms:created xsi:type="dcterms:W3CDTF">2021-01-18T23:49:29Z</dcterms:created>
  <dcterms:modified xsi:type="dcterms:W3CDTF">2021-01-23T19:59:49Z</dcterms:modified>
</cp:coreProperties>
</file>

<file path=docProps/thumbnail.jpeg>
</file>